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69" r:id="rId16"/>
    <p:sldId id="270" r:id="rId17"/>
    <p:sldId id="271" r:id="rId18"/>
    <p:sldId id="272" r:id="rId19"/>
    <p:sldId id="273" r:id="rId20"/>
    <p:sldId id="274" r:id="rId21"/>
    <p:sldId id="275" r:id="rId22"/>
    <p:sldId id="276" r:id="rId23"/>
    <p:sldId id="277" r:id="rId24"/>
    <p:sldId id="280" r:id="rId25"/>
    <p:sldId id="281" r:id="rId26"/>
    <p:sldId id="282" r:id="rId27"/>
    <p:sldId id="283" r:id="rId28"/>
    <p:sldId id="284" r:id="rId29"/>
    <p:sldId id="285" r:id="rId30"/>
    <p:sldId id="286" r:id="rId31"/>
    <p:sldId id="287" r:id="rId32"/>
    <p:sldId id="290" r:id="rId33"/>
    <p:sldId id="289" r:id="rId34"/>
    <p:sldId id="288" r:id="rId35"/>
    <p:sldId id="278" r:id="rId36"/>
  </p:sldIdLst>
  <p:sldSz cx="9144000" cy="5143500" type="screen16x9"/>
  <p:notesSz cx="6858000" cy="9144000"/>
  <p:embeddedFontLst>
    <p:embeddedFont>
      <p:font typeface="Oswald" panose="020B0604020202020204" charset="0"/>
      <p:regular r:id="rId38"/>
      <p:bold r:id="rId39"/>
    </p:embeddedFont>
    <p:embeddedFont>
      <p:font typeface="Proxima Nova" panose="020B0604020202020204" charset="0"/>
      <p:regular r:id="rId40"/>
      <p:bold r:id="rId41"/>
      <p:italic r:id="rId42"/>
      <p:boldItalic r:id="rId43"/>
    </p:embeddedFont>
    <p:embeddedFont>
      <p:font typeface="Ubuntu" panose="020B0604020202020204" charset="0"/>
      <p:regular r:id="rId44"/>
      <p:bold r:id="rId45"/>
      <p:italic r:id="rId46"/>
      <p:boldItalic r:id="rId47"/>
    </p:embeddedFont>
    <p:embeddedFont>
      <p:font typeface="Corbel" panose="020B0503020204020204" pitchFamily="34" charset="0"/>
      <p:regular r:id="rId48"/>
      <p:bold r:id="rId49"/>
      <p:italic r:id="rId50"/>
      <p:boldItalic r:id="rId51"/>
    </p:embeddedFont>
    <p:embeddedFont>
      <p:font typeface="Lato" panose="020B0604020202020204" charset="0"/>
      <p:regular r:id="rId52"/>
      <p:bold r:id="rId53"/>
      <p:italic r:id="rId54"/>
      <p:boldItalic r:id="rId55"/>
    </p:embeddedFont>
    <p:embeddedFont>
      <p:font typeface="Algerian" panose="04020705040A02060702" pitchFamily="82" charset="0"/>
      <p:regular r:id="rId56"/>
    </p:embeddedFont>
    <p:embeddedFont>
      <p:font typeface="Alfa Slab One" panose="020B0604020202020204" charset="0"/>
      <p:regular r:id="rId57"/>
    </p:embeddedFont>
    <p:embeddedFont>
      <p:font typeface="Century Schoolbook" panose="02040604050505020304" pitchFamily="18" charset="0"/>
      <p:regular r:id="rId58"/>
      <p:bold r:id="rId59"/>
      <p:italic r:id="rId60"/>
      <p:boldItalic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007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27053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4346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156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4863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4567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343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73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8686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8287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689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5036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fld id="{3C633830-2244-49AE-BC4A-47F415C177C6}" type="datetimeFigureOut">
              <a:rPr lang="en-US" dirty="0"/>
              <a:pPr/>
              <a:t>1/8/2017</a:t>
            </a:fld>
            <a:endParaRPr lang="en-US" dirty="0"/>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021416"/>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1575721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902140" y="4445349"/>
            <a:ext cx="2861142" cy="273844"/>
          </a:xfrm>
        </p:spPr>
        <p:txBody>
          <a:bodyPr/>
          <a:lstStyle/>
          <a:p>
            <a:fld id="{3C633830-2244-49AE-BC4A-47F415C177C6}" type="datetimeFigureOut">
              <a:rPr lang="en-US" dirty="0"/>
              <a:t>1/8/2017</a:t>
            </a:fld>
            <a:endParaRPr lang="en-US" dirty="0"/>
          </a:p>
        </p:txBody>
      </p:sp>
      <p:sp>
        <p:nvSpPr>
          <p:cNvPr id="5" name="Footer Placeholder 4"/>
          <p:cNvSpPr>
            <a:spLocks noGrp="1"/>
          </p:cNvSpPr>
          <p:nvPr>
            <p:ph type="ftr" sz="quarter" idx="11"/>
          </p:nvPr>
        </p:nvSpPr>
        <p:spPr>
          <a:xfrm>
            <a:off x="4902140" y="4736962"/>
            <a:ext cx="2861142" cy="273844"/>
          </a:xfrm>
        </p:spPr>
        <p:txBody>
          <a:bodyPr/>
          <a:lstStyle/>
          <a:p>
            <a:endParaRPr lang="en-US" dirty="0"/>
          </a:p>
        </p:txBody>
      </p:sp>
      <p:sp>
        <p:nvSpPr>
          <p:cNvPr id="6" name="Slide Number Placeholder 5"/>
          <p:cNvSpPr>
            <a:spLocks noGrp="1"/>
          </p:cNvSpPr>
          <p:nvPr>
            <p:ph type="sldNum" sz="quarter" idx="12"/>
          </p:nvPr>
        </p:nvSpPr>
        <p:spPr>
          <a:xfrm>
            <a:off x="8838008" y="4205694"/>
            <a:ext cx="305991" cy="273844"/>
          </a:xfrm>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868699"/>
      </p:ext>
    </p:extLst>
  </p:cSld>
  <p:clrMapOvr>
    <a:masterClrMapping/>
  </p:clrMapOvr>
  <p:hf sldNum="0" hdr="0" ftr="0" dt="0"/>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5834324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fld id="{3C633830-2244-49AE-BC4A-47F415C177C6}" type="datetimeFigureOut">
              <a:rPr lang="en-US" dirty="0"/>
              <a:pPr/>
              <a:t>1/8/2017</a:t>
            </a:fld>
            <a:endParaRPr lang="en-US" dirty="0"/>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51884"/>
      </p:ext>
    </p:extLst>
  </p:cSld>
  <p:clrMapOvr>
    <a:masterClrMapping/>
  </p:clrMapOvr>
  <p:hf sldNum="0" hdr="0" ftr="0" dt="0"/>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6200" y="405471"/>
            <a:ext cx="4686300" cy="18667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86200" y="2784350"/>
            <a:ext cx="4686300" cy="18616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0155727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4037535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41145102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79049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a:t>Click to edit Master title style</a:t>
            </a:r>
            <a:endParaRPr lang="en-US" dirty="0"/>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8415919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41554875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fld id="{3C633830-2244-49AE-BC4A-47F415C177C6}" type="datetimeFigureOut">
              <a:rPr lang="en-US" dirty="0"/>
              <a:pPr/>
              <a:t>1/8/2017</a:t>
            </a:fld>
            <a:endParaRPr lang="en-US" dirty="0"/>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024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Online_banking"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en.wikipedia.org/wiki/Software_testing" TargetMode="External"/><Relationship Id="rId5" Type="http://schemas.openxmlformats.org/officeDocument/2006/relationships/hyperlink" Target="https://www.tutorialspoint.com/mysql/" TargetMode="External"/><Relationship Id="rId4" Type="http://schemas.openxmlformats.org/officeDocument/2006/relationships/hyperlink" Target="http://www.javatpoint.com/jsp-api"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290435" y="-85060"/>
            <a:ext cx="8520600" cy="1127052"/>
          </a:xfrm>
          <a:prstGeom prst="rect">
            <a:avLst/>
          </a:prstGeom>
        </p:spPr>
        <p:txBody>
          <a:bodyPr lIns="91425" tIns="91425" rIns="91425" bIns="91425" anchor="b" anchorCtr="0">
            <a:noAutofit/>
          </a:bodyPr>
          <a:lstStyle/>
          <a:p>
            <a:pPr lvl="0" rtl="0">
              <a:spcBef>
                <a:spcPts val="0"/>
              </a:spcBef>
              <a:buNone/>
            </a:pPr>
            <a:r>
              <a:rPr lang="en" b="1" dirty="0">
                <a:solidFill>
                  <a:schemeClr val="bg2">
                    <a:lumMod val="10000"/>
                    <a:lumOff val="90000"/>
                  </a:schemeClr>
                </a:solidFill>
                <a:latin typeface="Algerian" panose="04020705040A02060702" pitchFamily="82" charset="0"/>
              </a:rPr>
              <a:t>E-Banking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34"/>
        <p:cNvGrpSpPr/>
        <p:nvPr/>
      </p:nvGrpSpPr>
      <p:grpSpPr>
        <a:xfrm>
          <a:off x="0" y="0"/>
          <a:ext cx="0" cy="0"/>
          <a:chOff x="0" y="0"/>
          <a:chExt cx="0" cy="0"/>
        </a:xfrm>
      </p:grpSpPr>
      <p:sp>
        <p:nvSpPr>
          <p:cNvPr id="135" name="Shape 135"/>
          <p:cNvSpPr txBox="1"/>
          <p:nvPr/>
        </p:nvSpPr>
        <p:spPr>
          <a:xfrm>
            <a:off x="108675" y="109925"/>
            <a:ext cx="8645100" cy="6474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rgbClr val="FF0000"/>
                </a:solidFill>
                <a:latin typeface="Times New Roman" panose="02020603050405020304" pitchFamily="18" charset="0"/>
                <a:ea typeface="Alfa Slab One"/>
                <a:cs typeface="Times New Roman" panose="02020603050405020304" pitchFamily="18" charset="0"/>
                <a:sym typeface="Alfa Slab One"/>
              </a:rPr>
              <a:t>      Security Enhancement</a:t>
            </a:r>
          </a:p>
          <a:p>
            <a:pPr lvl="0" algn="ctr" rtl="0">
              <a:spcBef>
                <a:spcPts val="0"/>
              </a:spcBef>
              <a:buNone/>
            </a:pPr>
            <a:endParaRPr sz="1800" dirty="0">
              <a:solidFill>
                <a:schemeClr val="accent3"/>
              </a:solidFill>
              <a:latin typeface="Alfa Slab One"/>
              <a:ea typeface="Alfa Slab One"/>
              <a:cs typeface="Alfa Slab One"/>
              <a:sym typeface="Alfa Slab One"/>
            </a:endParaRPr>
          </a:p>
          <a:p>
            <a:pPr lvl="0" algn="ctr" rtl="0">
              <a:spcBef>
                <a:spcPts val="0"/>
              </a:spcBef>
              <a:buNone/>
            </a:pPr>
            <a:endParaRPr sz="1800" dirty="0">
              <a:solidFill>
                <a:schemeClr val="accent3"/>
              </a:solidFill>
              <a:latin typeface="Alfa Slab One"/>
              <a:ea typeface="Alfa Slab One"/>
              <a:cs typeface="Alfa Slab One"/>
              <a:sym typeface="Alfa Slab One"/>
            </a:endParaRPr>
          </a:p>
        </p:txBody>
      </p:sp>
      <p:sp>
        <p:nvSpPr>
          <p:cNvPr id="136" name="Shape 136"/>
          <p:cNvSpPr txBox="1"/>
          <p:nvPr/>
        </p:nvSpPr>
        <p:spPr>
          <a:xfrm>
            <a:off x="312975" y="866150"/>
            <a:ext cx="8545200" cy="3946200"/>
          </a:xfrm>
          <a:prstGeom prst="rect">
            <a:avLst/>
          </a:prstGeom>
          <a:noFill/>
          <a:ln>
            <a:noFill/>
          </a:ln>
        </p:spPr>
        <p:txBody>
          <a:bodyPr lIns="91425" tIns="91425" rIns="91425" bIns="91425" anchor="t" anchorCtr="0">
            <a:noAutofit/>
          </a:bodyPr>
          <a:lstStyle/>
          <a:p>
            <a:pPr marL="457200" lvl="0" indent="-342900" rtl="0">
              <a:lnSpc>
                <a:spcPct val="200000"/>
              </a:lnSpc>
              <a:spcBef>
                <a:spcPts val="0"/>
              </a:spcBef>
              <a:buSzPct val="100000"/>
              <a:buChar char="●"/>
            </a:pPr>
            <a:r>
              <a:rPr lang="en" sz="1800" dirty="0">
                <a:latin typeface="Times New Roman" panose="02020603050405020304" pitchFamily="18" charset="0"/>
                <a:cs typeface="Times New Roman" panose="02020603050405020304" pitchFamily="18" charset="0"/>
              </a:rPr>
              <a:t>HTTPS PROTOCOL.</a:t>
            </a:r>
          </a:p>
          <a:p>
            <a:pPr marL="457200" lvl="0" indent="-342900" rtl="0">
              <a:lnSpc>
                <a:spcPct val="200000"/>
              </a:lnSpc>
              <a:spcBef>
                <a:spcPts val="0"/>
              </a:spcBef>
              <a:buSzPct val="100000"/>
              <a:buChar char="●"/>
            </a:pPr>
            <a:r>
              <a:rPr lang="en" sz="1800" dirty="0">
                <a:latin typeface="Times New Roman" panose="02020603050405020304" pitchFamily="18" charset="0"/>
                <a:cs typeface="Times New Roman" panose="02020603050405020304" pitchFamily="18" charset="0"/>
              </a:rPr>
              <a:t>PASSWORD STORAGE USING ONE WAY ENCRYPTION.</a:t>
            </a:r>
          </a:p>
          <a:p>
            <a:pPr marL="457200" lvl="0" indent="-342900" rtl="0">
              <a:lnSpc>
                <a:spcPct val="200000"/>
              </a:lnSpc>
              <a:spcBef>
                <a:spcPts val="0"/>
              </a:spcBef>
              <a:buSzPct val="100000"/>
              <a:buChar char="●"/>
            </a:pPr>
            <a:r>
              <a:rPr lang="en" sz="1800" dirty="0">
                <a:latin typeface="Times New Roman" panose="02020603050405020304" pitchFamily="18" charset="0"/>
                <a:cs typeface="Times New Roman" panose="02020603050405020304" pitchFamily="18" charset="0"/>
              </a:rPr>
              <a:t>PREVENTION FROM SQL INJECTION ATTACKS.</a:t>
            </a:r>
          </a:p>
          <a:p>
            <a:pPr marL="457200" lvl="0" indent="-342900" rtl="0">
              <a:lnSpc>
                <a:spcPct val="200000"/>
              </a:lnSpc>
              <a:spcBef>
                <a:spcPts val="0"/>
              </a:spcBef>
              <a:buSzPct val="100000"/>
              <a:buChar char="●"/>
            </a:pPr>
            <a:r>
              <a:rPr lang="en" sz="1800" dirty="0">
                <a:latin typeface="Times New Roman" panose="02020603050405020304" pitchFamily="18" charset="0"/>
                <a:cs typeface="Times New Roman" panose="02020603050405020304" pitchFamily="18" charset="0"/>
              </a:rPr>
              <a:t>TRANSACTION PASSWORD FOR PERFORMING TRANSACTION.</a:t>
            </a:r>
          </a:p>
          <a:p>
            <a:pPr marL="457200" lvl="0" indent="-342900" rtl="0">
              <a:lnSpc>
                <a:spcPct val="200000"/>
              </a:lnSpc>
              <a:spcBef>
                <a:spcPts val="0"/>
              </a:spcBef>
              <a:buSzPct val="100000"/>
              <a:buChar char="●"/>
            </a:pPr>
            <a:r>
              <a:rPr lang="en" sz="1800" dirty="0">
                <a:latin typeface="Times New Roman" panose="02020603050405020304" pitchFamily="18" charset="0"/>
                <a:cs typeface="Times New Roman" panose="02020603050405020304" pitchFamily="18" charset="0"/>
              </a:rPr>
              <a:t>PREVIOUSLY LOGGED IN SYSTEM IP ADDRESS</a:t>
            </a:r>
            <a:r>
              <a:rPr lang="en" sz="1800" dirty="0"/>
              <a:t>.</a:t>
            </a:r>
          </a:p>
          <a:p>
            <a:pPr lvl="0" rtl="0">
              <a:lnSpc>
                <a:spcPct val="200000"/>
              </a:lnSpc>
              <a:spcBef>
                <a:spcPts val="0"/>
              </a:spcBef>
              <a:buNone/>
            </a:pPr>
            <a:endParaRPr sz="1800" dirty="0"/>
          </a:p>
          <a:p>
            <a:pPr lvl="0">
              <a:lnSpc>
                <a:spcPct val="200000"/>
              </a:lnSpc>
              <a:spcBef>
                <a:spcPts val="0"/>
              </a:spcBef>
              <a:buNone/>
            </a:pP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40"/>
        <p:cNvGrpSpPr/>
        <p:nvPr/>
      </p:nvGrpSpPr>
      <p:grpSpPr>
        <a:xfrm>
          <a:off x="0" y="0"/>
          <a:ext cx="0" cy="0"/>
          <a:chOff x="0" y="0"/>
          <a:chExt cx="0" cy="0"/>
        </a:xfrm>
      </p:grpSpPr>
      <p:sp>
        <p:nvSpPr>
          <p:cNvPr id="141" name="Shape 141"/>
          <p:cNvSpPr txBox="1"/>
          <p:nvPr/>
        </p:nvSpPr>
        <p:spPr>
          <a:xfrm>
            <a:off x="292450" y="109875"/>
            <a:ext cx="8599800" cy="6474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rgbClr val="FF0000"/>
                </a:solidFill>
                <a:latin typeface="Times New Roman" panose="02020603050405020304" pitchFamily="18" charset="0"/>
                <a:ea typeface="Alfa Slab One"/>
                <a:cs typeface="Times New Roman" panose="02020603050405020304" pitchFamily="18" charset="0"/>
                <a:sym typeface="Alfa Slab One"/>
              </a:rPr>
              <a:t>           HTTP + SSL = HTTPS</a:t>
            </a:r>
          </a:p>
        </p:txBody>
      </p:sp>
      <p:sp>
        <p:nvSpPr>
          <p:cNvPr id="142" name="Shape 142"/>
          <p:cNvSpPr txBox="1"/>
          <p:nvPr/>
        </p:nvSpPr>
        <p:spPr>
          <a:xfrm>
            <a:off x="966100" y="893350"/>
            <a:ext cx="7252500" cy="3565200"/>
          </a:xfrm>
          <a:prstGeom prst="rect">
            <a:avLst/>
          </a:prstGeom>
          <a:noFill/>
          <a:ln>
            <a:noFill/>
          </a:ln>
        </p:spPr>
        <p:txBody>
          <a:bodyPr lIns="91425" tIns="91425" rIns="91425" bIns="91425" anchor="t" anchorCtr="0">
            <a:noAutofit/>
          </a:bodyPr>
          <a:lstStyle/>
          <a:p>
            <a:pPr lvl="0" rtl="0">
              <a:lnSpc>
                <a:spcPct val="150000"/>
              </a:lnSpc>
              <a:spcBef>
                <a:spcPts val="0"/>
              </a:spcBef>
              <a:buNone/>
            </a:pPr>
            <a:endParaRPr sz="1800"/>
          </a:p>
          <a:p>
            <a:pPr lvl="0" rtl="0">
              <a:lnSpc>
                <a:spcPct val="150000"/>
              </a:lnSpc>
              <a:spcBef>
                <a:spcPts val="0"/>
              </a:spcBef>
              <a:buNone/>
            </a:pPr>
            <a:endParaRPr sz="1800"/>
          </a:p>
        </p:txBody>
      </p:sp>
      <p:pic>
        <p:nvPicPr>
          <p:cNvPr id="143" name="Shape 143"/>
          <p:cNvPicPr preferRelativeResize="0"/>
          <p:nvPr/>
        </p:nvPicPr>
        <p:blipFill>
          <a:blip r:embed="rId3">
            <a:alphaModFix/>
          </a:blip>
          <a:stretch>
            <a:fillRect/>
          </a:stretch>
        </p:blipFill>
        <p:spPr>
          <a:xfrm>
            <a:off x="611175" y="621200"/>
            <a:ext cx="8042975" cy="4522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47"/>
        <p:cNvGrpSpPr/>
        <p:nvPr/>
      </p:nvGrpSpPr>
      <p:grpSpPr>
        <a:xfrm>
          <a:off x="0" y="0"/>
          <a:ext cx="0" cy="0"/>
          <a:chOff x="0" y="0"/>
          <a:chExt cx="0" cy="0"/>
        </a:xfrm>
      </p:grpSpPr>
      <p:sp>
        <p:nvSpPr>
          <p:cNvPr id="148" name="Shape 148"/>
          <p:cNvSpPr txBox="1"/>
          <p:nvPr/>
        </p:nvSpPr>
        <p:spPr>
          <a:xfrm>
            <a:off x="0" y="55450"/>
            <a:ext cx="9062400" cy="6474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chemeClr val="accent3"/>
                </a:solidFill>
                <a:latin typeface="Alfa Slab One"/>
                <a:ea typeface="Alfa Slab One"/>
                <a:cs typeface="Alfa Slab One"/>
                <a:sym typeface="Alfa Slab One"/>
              </a:rPr>
              <a:t>  </a:t>
            </a:r>
            <a:r>
              <a:rPr lang="en" sz="1800" dirty="0">
                <a:solidFill>
                  <a:srgbClr val="FF0000"/>
                </a:solidFill>
                <a:latin typeface="Times New Roman" panose="02020603050405020304" pitchFamily="18" charset="0"/>
                <a:ea typeface="Alfa Slab One"/>
                <a:cs typeface="Times New Roman" panose="02020603050405020304" pitchFamily="18" charset="0"/>
                <a:sym typeface="Alfa Slab One"/>
              </a:rPr>
              <a:t>ONE - WAY ENCRYPTION</a:t>
            </a:r>
          </a:p>
        </p:txBody>
      </p:sp>
      <p:sp>
        <p:nvSpPr>
          <p:cNvPr id="149" name="Shape 149"/>
          <p:cNvSpPr txBox="1"/>
          <p:nvPr/>
        </p:nvSpPr>
        <p:spPr>
          <a:xfrm>
            <a:off x="163200" y="578670"/>
            <a:ext cx="8899200" cy="4368000"/>
          </a:xfrm>
          <a:prstGeom prst="rect">
            <a:avLst/>
          </a:prstGeom>
          <a:noFill/>
          <a:ln>
            <a:noFill/>
          </a:ln>
        </p:spPr>
        <p:txBody>
          <a:bodyPr lIns="91425" tIns="91425" rIns="91425" bIns="91425" anchor="t" anchorCtr="0">
            <a:noAutofit/>
          </a:bodyPr>
          <a:lstStyle/>
          <a:p>
            <a:pPr lvl="0" rtl="0">
              <a:lnSpc>
                <a:spcPct val="150000"/>
              </a:lnSpc>
              <a:spcBef>
                <a:spcPts val="0"/>
              </a:spcBef>
              <a:buNone/>
            </a:pPr>
            <a:endParaRPr sz="1800"/>
          </a:p>
          <a:p>
            <a:pPr lvl="0" rtl="0">
              <a:lnSpc>
                <a:spcPct val="150000"/>
              </a:lnSpc>
              <a:spcBef>
                <a:spcPts val="0"/>
              </a:spcBef>
              <a:buNone/>
            </a:pPr>
            <a:endParaRPr sz="1800"/>
          </a:p>
        </p:txBody>
      </p:sp>
      <p:sp>
        <p:nvSpPr>
          <p:cNvPr id="150" name="Shape 150"/>
          <p:cNvSpPr txBox="1"/>
          <p:nvPr/>
        </p:nvSpPr>
        <p:spPr>
          <a:xfrm>
            <a:off x="870850" y="743675"/>
            <a:ext cx="4231800" cy="558000"/>
          </a:xfrm>
          <a:prstGeom prst="rect">
            <a:avLst/>
          </a:prstGeom>
          <a:noFill/>
          <a:ln>
            <a:noFill/>
          </a:ln>
        </p:spPr>
        <p:txBody>
          <a:bodyPr lIns="91425" tIns="91425" rIns="91425" bIns="91425" anchor="t" anchorCtr="0">
            <a:noAutofit/>
          </a:bodyPr>
          <a:lstStyle/>
          <a:p>
            <a:pPr lvl="0">
              <a:spcBef>
                <a:spcPts val="0"/>
              </a:spcBef>
              <a:buNone/>
            </a:pPr>
            <a:r>
              <a:rPr lang="en" dirty="0">
                <a:latin typeface="Times New Roman" panose="02020603050405020304" pitchFamily="18" charset="0"/>
                <a:cs typeface="Times New Roman" panose="02020603050405020304" pitchFamily="18" charset="0"/>
              </a:rPr>
              <a:t>WHY ONE WAY ENCRYPTION ?</a:t>
            </a:r>
          </a:p>
        </p:txBody>
      </p:sp>
      <p:pic>
        <p:nvPicPr>
          <p:cNvPr id="151" name="Shape 151"/>
          <p:cNvPicPr preferRelativeResize="0"/>
          <p:nvPr/>
        </p:nvPicPr>
        <p:blipFill>
          <a:blip r:embed="rId3">
            <a:alphaModFix/>
          </a:blip>
          <a:stretch>
            <a:fillRect/>
          </a:stretch>
        </p:blipFill>
        <p:spPr>
          <a:xfrm>
            <a:off x="870850" y="1301675"/>
            <a:ext cx="898075" cy="1224524"/>
          </a:xfrm>
          <a:prstGeom prst="rect">
            <a:avLst/>
          </a:prstGeom>
          <a:noFill/>
          <a:ln>
            <a:noFill/>
          </a:ln>
        </p:spPr>
      </p:pic>
      <p:pic>
        <p:nvPicPr>
          <p:cNvPr id="152" name="Shape 152"/>
          <p:cNvPicPr preferRelativeResize="0"/>
          <p:nvPr/>
        </p:nvPicPr>
        <p:blipFill>
          <a:blip r:embed="rId4">
            <a:alphaModFix/>
          </a:blip>
          <a:stretch>
            <a:fillRect/>
          </a:stretch>
        </p:blipFill>
        <p:spPr>
          <a:xfrm>
            <a:off x="7652650" y="1301662"/>
            <a:ext cx="762000" cy="1057275"/>
          </a:xfrm>
          <a:prstGeom prst="rect">
            <a:avLst/>
          </a:prstGeom>
          <a:noFill/>
          <a:ln>
            <a:noFill/>
          </a:ln>
        </p:spPr>
      </p:pic>
      <p:pic>
        <p:nvPicPr>
          <p:cNvPr id="153" name="Shape 153"/>
          <p:cNvPicPr preferRelativeResize="0"/>
          <p:nvPr/>
        </p:nvPicPr>
        <p:blipFill>
          <a:blip r:embed="rId5">
            <a:alphaModFix/>
          </a:blip>
          <a:stretch>
            <a:fillRect/>
          </a:stretch>
        </p:blipFill>
        <p:spPr>
          <a:xfrm>
            <a:off x="4034537" y="2526200"/>
            <a:ext cx="993325" cy="1671424"/>
          </a:xfrm>
          <a:prstGeom prst="rect">
            <a:avLst/>
          </a:prstGeom>
          <a:noFill/>
          <a:ln>
            <a:noFill/>
          </a:ln>
        </p:spPr>
      </p:pic>
      <p:pic>
        <p:nvPicPr>
          <p:cNvPr id="154" name="Shape 154"/>
          <p:cNvPicPr preferRelativeResize="0"/>
          <p:nvPr/>
        </p:nvPicPr>
        <p:blipFill>
          <a:blip r:embed="rId6">
            <a:alphaModFix/>
          </a:blip>
          <a:stretch>
            <a:fillRect/>
          </a:stretch>
        </p:blipFill>
        <p:spPr>
          <a:xfrm>
            <a:off x="353800" y="1878800"/>
            <a:ext cx="653150" cy="647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58"/>
        <p:cNvGrpSpPr/>
        <p:nvPr/>
      </p:nvGrpSpPr>
      <p:grpSpPr>
        <a:xfrm>
          <a:off x="0" y="0"/>
          <a:ext cx="0" cy="0"/>
          <a:chOff x="0" y="0"/>
          <a:chExt cx="0" cy="0"/>
        </a:xfrm>
      </p:grpSpPr>
      <p:sp>
        <p:nvSpPr>
          <p:cNvPr id="159" name="Shape 159"/>
          <p:cNvSpPr txBox="1"/>
          <p:nvPr/>
        </p:nvSpPr>
        <p:spPr>
          <a:xfrm>
            <a:off x="2643175" y="109925"/>
            <a:ext cx="3945600" cy="8022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3"/>
                </a:solidFill>
                <a:latin typeface="Alfa Slab One"/>
                <a:ea typeface="Alfa Slab One"/>
                <a:cs typeface="Alfa Slab One"/>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Requirements</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160" name="Shape 160"/>
          <p:cNvSpPr txBox="1"/>
          <p:nvPr/>
        </p:nvSpPr>
        <p:spPr>
          <a:xfrm>
            <a:off x="156282" y="827063"/>
            <a:ext cx="8495400" cy="3753300"/>
          </a:xfrm>
          <a:prstGeom prst="rect">
            <a:avLst/>
          </a:prstGeom>
          <a:noFill/>
          <a:ln>
            <a:noFill/>
          </a:ln>
        </p:spPr>
        <p:txBody>
          <a:bodyPr lIns="91425" tIns="91425" rIns="91425" bIns="91425" anchor="t" anchorCtr="0">
            <a:noAutofit/>
          </a:bodyPr>
          <a:lstStyle/>
          <a:p>
            <a:pPr lvl="0">
              <a:spcBef>
                <a:spcPts val="0"/>
              </a:spcBef>
              <a:buNone/>
            </a:pPr>
            <a:r>
              <a:rPr lang="en" sz="1800" b="1" dirty="0">
                <a:latin typeface="Times New Roman" panose="02020603050405020304" pitchFamily="18" charset="0"/>
                <a:ea typeface="Ubuntu"/>
                <a:cs typeface="Times New Roman" panose="02020603050405020304" pitchFamily="18" charset="0"/>
                <a:sym typeface="Ubuntu"/>
              </a:rPr>
              <a:t>Software Requirements :</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OS : Windows XP/7/8.1/10 OR Linux </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Web Technologies : JSP, Java Beans, HTML, CSS, JS, Bootstrap Framework.</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Server : Tomcat 8.0</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Browser : Internet Edge/Google Chrome/Mozilla Firefox.</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Database : MYSQL</a:t>
            </a:r>
          </a:p>
          <a:p>
            <a:pPr lvl="0">
              <a:spcBef>
                <a:spcPts val="0"/>
              </a:spcBef>
              <a:buNone/>
            </a:pPr>
            <a:endParaRPr sz="1800" dirty="0">
              <a:latin typeface="Times New Roman" panose="02020603050405020304" pitchFamily="18" charset="0"/>
              <a:ea typeface="Ubuntu"/>
              <a:cs typeface="Times New Roman" panose="02020603050405020304" pitchFamily="18" charset="0"/>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58"/>
        <p:cNvGrpSpPr/>
        <p:nvPr/>
      </p:nvGrpSpPr>
      <p:grpSpPr>
        <a:xfrm>
          <a:off x="0" y="0"/>
          <a:ext cx="0" cy="0"/>
          <a:chOff x="0" y="0"/>
          <a:chExt cx="0" cy="0"/>
        </a:xfrm>
      </p:grpSpPr>
      <p:sp>
        <p:nvSpPr>
          <p:cNvPr id="159" name="Shape 159"/>
          <p:cNvSpPr txBox="1"/>
          <p:nvPr/>
        </p:nvSpPr>
        <p:spPr>
          <a:xfrm>
            <a:off x="2643175" y="109925"/>
            <a:ext cx="3945600" cy="8022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3"/>
                </a:solidFill>
                <a:latin typeface="Alfa Slab One"/>
                <a:ea typeface="Alfa Slab One"/>
                <a:cs typeface="Alfa Slab One"/>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Requirements</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160" name="Shape 160"/>
          <p:cNvSpPr txBox="1"/>
          <p:nvPr/>
        </p:nvSpPr>
        <p:spPr>
          <a:xfrm>
            <a:off x="145650" y="912125"/>
            <a:ext cx="8495400" cy="3753300"/>
          </a:xfrm>
          <a:prstGeom prst="rect">
            <a:avLst/>
          </a:prstGeom>
          <a:noFill/>
          <a:ln>
            <a:noFill/>
          </a:ln>
        </p:spPr>
        <p:txBody>
          <a:bodyPr lIns="91425" tIns="91425" rIns="91425" bIns="91425" anchor="t" anchorCtr="0">
            <a:noAutofit/>
          </a:bodyPr>
          <a:lstStyle/>
          <a:p>
            <a:pPr lvl="0">
              <a:spcBef>
                <a:spcPts val="0"/>
              </a:spcBef>
              <a:buNone/>
            </a:pPr>
            <a:r>
              <a:rPr lang="en" sz="1800" b="1" dirty="0">
                <a:latin typeface="Times New Roman" panose="02020603050405020304" pitchFamily="18" charset="0"/>
                <a:ea typeface="Ubuntu"/>
                <a:cs typeface="Times New Roman" panose="02020603050405020304" pitchFamily="18" charset="0"/>
                <a:sym typeface="Ubuntu"/>
              </a:rPr>
              <a:t>Hardware Requirements :</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Processor : Pentium - III or above.</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Speed : 1.6 GHz or above.</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HDD : 40GB Hard Disk. (min.)</a:t>
            </a:r>
          </a:p>
          <a:p>
            <a:pPr marL="285750" lvl="0" indent="-285750">
              <a:lnSpc>
                <a:spcPct val="150000"/>
              </a:lnSpc>
              <a:spcBef>
                <a:spcPts val="0"/>
              </a:spcBef>
              <a:buFont typeface="Arial" panose="020B0604020202020204" pitchFamily="34" charset="0"/>
              <a:buChar char="•"/>
            </a:pPr>
            <a:r>
              <a:rPr lang="en" sz="1800" dirty="0">
                <a:latin typeface="Times New Roman" panose="02020603050405020304" pitchFamily="18" charset="0"/>
                <a:ea typeface="Ubuntu"/>
                <a:cs typeface="Times New Roman" panose="02020603050405020304" pitchFamily="18" charset="0"/>
                <a:sym typeface="Ubuntu"/>
              </a:rPr>
              <a:t>     Ram : 1 GB or above. (min.)</a:t>
            </a:r>
          </a:p>
          <a:p>
            <a:pPr lvl="0">
              <a:spcBef>
                <a:spcPts val="0"/>
              </a:spcBef>
              <a:buNone/>
            </a:pPr>
            <a:r>
              <a:rPr lang="en" sz="1800" dirty="0">
                <a:latin typeface="Times New Roman" panose="02020603050405020304" pitchFamily="18" charset="0"/>
                <a:ea typeface="Ubuntu"/>
                <a:cs typeface="Times New Roman" panose="02020603050405020304" pitchFamily="18" charset="0"/>
                <a:sym typeface="Ubuntu"/>
              </a:rPr>
              <a:t>    </a:t>
            </a:r>
          </a:p>
        </p:txBody>
      </p:sp>
    </p:spTree>
    <p:extLst>
      <p:ext uri="{BB962C8B-B14F-4D97-AF65-F5344CB8AC3E}">
        <p14:creationId xmlns:p14="http://schemas.microsoft.com/office/powerpoint/2010/main" val="273433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64"/>
        <p:cNvGrpSpPr/>
        <p:nvPr/>
      </p:nvGrpSpPr>
      <p:grpSpPr>
        <a:xfrm>
          <a:off x="0" y="0"/>
          <a:ext cx="0" cy="0"/>
          <a:chOff x="0" y="0"/>
          <a:chExt cx="0" cy="0"/>
        </a:xfrm>
      </p:grpSpPr>
      <p:sp>
        <p:nvSpPr>
          <p:cNvPr id="165" name="Shape 165"/>
          <p:cNvSpPr txBox="1"/>
          <p:nvPr/>
        </p:nvSpPr>
        <p:spPr>
          <a:xfrm>
            <a:off x="2420550" y="56008"/>
            <a:ext cx="3945600" cy="47321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3"/>
                </a:solidFill>
                <a:latin typeface="Alfa Slab One"/>
                <a:ea typeface="Alfa Slab One"/>
                <a:cs typeface="Alfa Slab One"/>
                <a:sym typeface="Alfa Slab One"/>
              </a:rPr>
              <a:t>            </a:t>
            </a:r>
            <a:r>
              <a:rPr lang="en" dirty="0">
                <a:solidFill>
                  <a:srgbClr val="FF0000"/>
                </a:solidFill>
                <a:latin typeface="Times New Roman" panose="02020603050405020304" pitchFamily="18" charset="0"/>
                <a:ea typeface="Alfa Slab One"/>
                <a:cs typeface="Times New Roman" panose="02020603050405020304" pitchFamily="18" charset="0"/>
                <a:sym typeface="Alfa Slab One"/>
              </a:rPr>
              <a:t>Class Diagram</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166" name="Shape 166"/>
          <p:cNvSpPr txBox="1"/>
          <p:nvPr/>
        </p:nvSpPr>
        <p:spPr>
          <a:xfrm>
            <a:off x="145650" y="912123"/>
            <a:ext cx="8495400" cy="3753300"/>
          </a:xfrm>
          <a:prstGeom prst="rect">
            <a:avLst/>
          </a:prstGeom>
          <a:noFill/>
          <a:ln>
            <a:noFill/>
          </a:ln>
        </p:spPr>
        <p:txBody>
          <a:bodyPr lIns="91425" tIns="91425" rIns="91425" bIns="91425" anchor="t" anchorCtr="0">
            <a:noAutofit/>
          </a:bodyPr>
          <a:lstStyle/>
          <a:p>
            <a:pPr lvl="0" rtl="0">
              <a:spcBef>
                <a:spcPts val="0"/>
              </a:spcBef>
              <a:buNone/>
            </a:pPr>
            <a:endParaRPr sz="1800">
              <a:latin typeface="Ubuntu"/>
              <a:ea typeface="Ubuntu"/>
              <a:cs typeface="Ubuntu"/>
              <a:sym typeface="Ubuntu"/>
            </a:endParaRPr>
          </a:p>
        </p:txBody>
      </p:sp>
      <p:pic>
        <p:nvPicPr>
          <p:cNvPr id="167" name="Shape 167" descr="E-Banking Class Diagram.png"/>
          <p:cNvPicPr preferRelativeResize="0"/>
          <p:nvPr/>
        </p:nvPicPr>
        <p:blipFill>
          <a:blip r:embed="rId3">
            <a:alphaModFix/>
          </a:blip>
          <a:stretch>
            <a:fillRect/>
          </a:stretch>
        </p:blipFill>
        <p:spPr>
          <a:xfrm>
            <a:off x="269262" y="619525"/>
            <a:ext cx="8605475" cy="4045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137143" y="456807"/>
            <a:ext cx="5417250" cy="4590999"/>
          </a:xfrm>
          <a:prstGeom prst="rect">
            <a:avLst/>
          </a:prstGeom>
          <a:noFill/>
          <a:ln>
            <a:noFill/>
          </a:ln>
        </p:spPr>
      </p:pic>
      <p:sp>
        <p:nvSpPr>
          <p:cNvPr id="173" name="Shape 173"/>
          <p:cNvSpPr txBox="1"/>
          <p:nvPr/>
        </p:nvSpPr>
        <p:spPr>
          <a:xfrm>
            <a:off x="0" y="21265"/>
            <a:ext cx="9144000" cy="592500"/>
          </a:xfrm>
          <a:prstGeom prst="rect">
            <a:avLst/>
          </a:prstGeom>
          <a:noFill/>
          <a:ln>
            <a:noFill/>
          </a:ln>
        </p:spPr>
        <p:txBody>
          <a:bodyPr lIns="91425" tIns="91425" rIns="91425" bIns="91425" anchor="ctr" anchorCtr="0">
            <a:noAutofit/>
          </a:bodyPr>
          <a:lstStyle/>
          <a:p>
            <a:pPr lvl="0" algn="ctr" rtl="0">
              <a:spcBef>
                <a:spcPts val="0"/>
              </a:spcBef>
              <a:buNone/>
            </a:pP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          </a:t>
            </a:r>
            <a:r>
              <a:rPr lang="en" dirty="0">
                <a:solidFill>
                  <a:srgbClr val="FF0000"/>
                </a:solidFill>
                <a:latin typeface="Times New Roman" panose="02020603050405020304" pitchFamily="18" charset="0"/>
                <a:ea typeface="Alfa Slab One"/>
                <a:cs typeface="Times New Roman" panose="02020603050405020304" pitchFamily="18" charset="0"/>
                <a:sym typeface="Alfa Slab One"/>
              </a:rPr>
              <a:t>  Use-Case Diagram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924200" y="87926"/>
            <a:ext cx="6518375" cy="480474"/>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indent="457200">
              <a:spcBef>
                <a:spcPts val="0"/>
              </a:spcBef>
              <a:buNone/>
            </a:pPr>
            <a:r>
              <a:rPr lang="en" dirty="0">
                <a:solidFill>
                  <a:srgbClr val="FF0000"/>
                </a:solidFill>
              </a:rPr>
              <a:t>SEQUENCE DIAGRAM FOR REGISTERING AN ACCOUNT</a:t>
            </a:r>
            <a:r>
              <a:rPr lang="en" dirty="0">
                <a:solidFill>
                  <a:schemeClr val="accent3"/>
                </a:solidFill>
              </a:rPr>
              <a:t>.</a:t>
            </a:r>
          </a:p>
        </p:txBody>
      </p:sp>
      <p:sp>
        <p:nvSpPr>
          <p:cNvPr id="179" name="Shape 179"/>
          <p:cNvSpPr/>
          <p:nvPr/>
        </p:nvSpPr>
        <p:spPr>
          <a:xfrm>
            <a:off x="355250" y="582261"/>
            <a:ext cx="1256400" cy="3081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600" dirty="0"/>
              <a:t>        USER</a:t>
            </a:r>
          </a:p>
        </p:txBody>
      </p:sp>
      <p:sp>
        <p:nvSpPr>
          <p:cNvPr id="180" name="Shape 180"/>
          <p:cNvSpPr/>
          <p:nvPr/>
        </p:nvSpPr>
        <p:spPr>
          <a:xfrm>
            <a:off x="6990948" y="568400"/>
            <a:ext cx="1611900" cy="3081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600" dirty="0"/>
              <a:t>       DATABASE</a:t>
            </a:r>
          </a:p>
        </p:txBody>
      </p:sp>
      <p:cxnSp>
        <p:nvCxnSpPr>
          <p:cNvPr id="181" name="Shape 181"/>
          <p:cNvCxnSpPr>
            <a:stCxn id="179" idx="2"/>
          </p:cNvCxnSpPr>
          <p:nvPr/>
        </p:nvCxnSpPr>
        <p:spPr>
          <a:xfrm>
            <a:off x="983450" y="890361"/>
            <a:ext cx="11700" cy="36147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a:stCxn id="180" idx="2"/>
          </p:cNvCxnSpPr>
          <p:nvPr/>
        </p:nvCxnSpPr>
        <p:spPr>
          <a:xfrm>
            <a:off x="7796898" y="876500"/>
            <a:ext cx="0" cy="3555600"/>
          </a:xfrm>
          <a:prstGeom prst="straightConnector1">
            <a:avLst/>
          </a:prstGeom>
          <a:noFill/>
          <a:ln w="9525" cap="flat" cmpd="sng">
            <a:solidFill>
              <a:schemeClr val="dk2"/>
            </a:solidFill>
            <a:prstDash val="solid"/>
            <a:round/>
            <a:headEnd type="none" w="lg" len="lg"/>
            <a:tailEnd type="none" w="lg" len="lg"/>
          </a:ln>
        </p:spPr>
      </p:cxnSp>
      <p:sp>
        <p:nvSpPr>
          <p:cNvPr id="183" name="Shape 183"/>
          <p:cNvSpPr/>
          <p:nvPr/>
        </p:nvSpPr>
        <p:spPr>
          <a:xfrm>
            <a:off x="924200" y="1198788"/>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4" name="Shape 184"/>
          <p:cNvCxnSpPr>
            <a:cxnSpLocks/>
            <a:stCxn id="183" idx="3"/>
            <a:endCxn id="195" idx="1"/>
          </p:cNvCxnSpPr>
          <p:nvPr/>
        </p:nvCxnSpPr>
        <p:spPr>
          <a:xfrm flipV="1">
            <a:off x="1042700" y="1388538"/>
            <a:ext cx="6445948" cy="70950"/>
          </a:xfrm>
          <a:prstGeom prst="straightConnector1">
            <a:avLst/>
          </a:prstGeom>
          <a:noFill/>
          <a:ln w="9525" cap="flat" cmpd="sng">
            <a:solidFill>
              <a:schemeClr val="dk2"/>
            </a:solidFill>
            <a:prstDash val="solid"/>
            <a:round/>
            <a:headEnd type="none" w="lg" len="lg"/>
            <a:tailEnd type="none" w="lg" len="lg"/>
          </a:ln>
        </p:spPr>
      </p:cxnSp>
      <p:sp>
        <p:nvSpPr>
          <p:cNvPr id="185" name="Shape 185"/>
          <p:cNvSpPr/>
          <p:nvPr/>
        </p:nvSpPr>
        <p:spPr>
          <a:xfrm>
            <a:off x="7737648" y="1305588"/>
            <a:ext cx="118500" cy="165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6" name="Shape 186"/>
          <p:cNvSpPr/>
          <p:nvPr/>
        </p:nvSpPr>
        <p:spPr>
          <a:xfrm>
            <a:off x="1670900" y="830600"/>
            <a:ext cx="5320047" cy="467175"/>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600" dirty="0"/>
              <a:t>    </a:t>
            </a:r>
            <a:r>
              <a:rPr lang="en-IN" sz="1600" dirty="0"/>
              <a:t>F</a:t>
            </a:r>
            <a:r>
              <a:rPr lang="en" sz="1600" dirty="0"/>
              <a:t>ill The Registration Form and Check for </a:t>
            </a:r>
            <a:r>
              <a:rPr lang="en-IN" sz="1600" dirty="0"/>
              <a:t>Va</a:t>
            </a:r>
            <a:r>
              <a:rPr lang="en" sz="1600" dirty="0"/>
              <a:t>lidation</a:t>
            </a:r>
          </a:p>
        </p:txBody>
      </p:sp>
      <p:sp>
        <p:nvSpPr>
          <p:cNvPr id="187" name="Shape 187"/>
          <p:cNvSpPr/>
          <p:nvPr/>
        </p:nvSpPr>
        <p:spPr>
          <a:xfrm>
            <a:off x="7737648" y="1877238"/>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8" name="Shape 188"/>
          <p:cNvSpPr/>
          <p:nvPr/>
        </p:nvSpPr>
        <p:spPr>
          <a:xfrm>
            <a:off x="936201" y="2028288"/>
            <a:ext cx="118500" cy="219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9" name="Shape 189"/>
          <p:cNvCxnSpPr>
            <a:cxnSpLocks/>
          </p:cNvCxnSpPr>
          <p:nvPr/>
        </p:nvCxnSpPr>
        <p:spPr>
          <a:xfrm>
            <a:off x="1066401" y="2138731"/>
            <a:ext cx="6682947" cy="0"/>
          </a:xfrm>
          <a:prstGeom prst="straightConnector1">
            <a:avLst/>
          </a:prstGeom>
          <a:noFill/>
          <a:ln w="9525" cap="flat" cmpd="sng">
            <a:solidFill>
              <a:schemeClr val="dk2"/>
            </a:solidFill>
            <a:prstDash val="solid"/>
            <a:round/>
            <a:headEnd type="none" w="lg" len="lg"/>
            <a:tailEnd type="none" w="lg" len="lg"/>
          </a:ln>
        </p:spPr>
      </p:cxnSp>
      <p:sp>
        <p:nvSpPr>
          <p:cNvPr id="190" name="Shape 190"/>
          <p:cNvSpPr/>
          <p:nvPr/>
        </p:nvSpPr>
        <p:spPr>
          <a:xfrm>
            <a:off x="1967300" y="1567000"/>
            <a:ext cx="4740600" cy="451575"/>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600" dirty="0"/>
              <a:t>                    Validation Successful (Account No.)  </a:t>
            </a:r>
          </a:p>
        </p:txBody>
      </p:sp>
      <p:sp>
        <p:nvSpPr>
          <p:cNvPr id="191" name="Shape 191"/>
          <p:cNvSpPr/>
          <p:nvPr/>
        </p:nvSpPr>
        <p:spPr>
          <a:xfrm>
            <a:off x="7754705" y="2676850"/>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924200" y="2751894"/>
            <a:ext cx="118500" cy="308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93" name="Shape 193"/>
          <p:cNvCxnSpPr>
            <a:cxnSpLocks/>
            <a:stCxn id="192" idx="3"/>
            <a:endCxn id="191" idx="1"/>
          </p:cNvCxnSpPr>
          <p:nvPr/>
        </p:nvCxnSpPr>
        <p:spPr>
          <a:xfrm>
            <a:off x="1042700" y="2905944"/>
            <a:ext cx="6712005" cy="31606"/>
          </a:xfrm>
          <a:prstGeom prst="straightConnector1">
            <a:avLst/>
          </a:prstGeom>
          <a:noFill/>
          <a:ln w="9525" cap="flat" cmpd="sng">
            <a:solidFill>
              <a:schemeClr val="dk2"/>
            </a:solidFill>
            <a:prstDash val="solid"/>
            <a:round/>
            <a:headEnd type="none" w="lg" len="lg"/>
            <a:tailEnd type="none" w="lg" len="lg"/>
          </a:ln>
        </p:spPr>
      </p:cxnSp>
      <p:sp>
        <p:nvSpPr>
          <p:cNvPr id="194" name="Shape 194"/>
          <p:cNvSpPr/>
          <p:nvPr/>
        </p:nvSpPr>
        <p:spPr>
          <a:xfrm>
            <a:off x="2084148" y="2490937"/>
            <a:ext cx="4740600" cy="370269"/>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600" dirty="0"/>
              <a:t>    Registration Successful  </a:t>
            </a:r>
          </a:p>
        </p:txBody>
      </p:sp>
      <p:sp>
        <p:nvSpPr>
          <p:cNvPr id="195" name="Shape 195"/>
          <p:cNvSpPr/>
          <p:nvPr/>
        </p:nvSpPr>
        <p:spPr>
          <a:xfrm>
            <a:off x="7488648" y="1305588"/>
            <a:ext cx="260700" cy="16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13151" y="2054987"/>
            <a:ext cx="201600" cy="165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1025121" y="2816388"/>
            <a:ext cx="201600" cy="165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p:nvPr/>
        </p:nvSpPr>
        <p:spPr>
          <a:xfrm>
            <a:off x="1505125" y="162000"/>
            <a:ext cx="5854500" cy="3081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indent="457200" rtl="0">
              <a:spcBef>
                <a:spcPts val="0"/>
              </a:spcBef>
              <a:buNone/>
            </a:pPr>
            <a:r>
              <a:rPr lang="en">
                <a:solidFill>
                  <a:schemeClr val="accent3"/>
                </a:solidFill>
              </a:rPr>
              <a:t>               SEQUENCE DIAGRAM FOR TRANSACTION.</a:t>
            </a:r>
          </a:p>
        </p:txBody>
      </p:sp>
      <p:sp>
        <p:nvSpPr>
          <p:cNvPr id="203" name="Shape 203"/>
          <p:cNvSpPr/>
          <p:nvPr/>
        </p:nvSpPr>
        <p:spPr>
          <a:xfrm>
            <a:off x="971825" y="612350"/>
            <a:ext cx="1256400" cy="3081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USER</a:t>
            </a:r>
          </a:p>
        </p:txBody>
      </p:sp>
      <p:sp>
        <p:nvSpPr>
          <p:cNvPr id="204" name="Shape 204"/>
          <p:cNvSpPr/>
          <p:nvPr/>
        </p:nvSpPr>
        <p:spPr>
          <a:xfrm>
            <a:off x="6044225" y="612350"/>
            <a:ext cx="1611900" cy="3081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sz="1600" dirty="0"/>
              <a:t>DATABASE</a:t>
            </a:r>
            <a:endParaRPr lang="en" dirty="0"/>
          </a:p>
        </p:txBody>
      </p:sp>
      <p:cxnSp>
        <p:nvCxnSpPr>
          <p:cNvPr id="205" name="Shape 205"/>
          <p:cNvCxnSpPr>
            <a:stCxn id="203" idx="2"/>
          </p:cNvCxnSpPr>
          <p:nvPr/>
        </p:nvCxnSpPr>
        <p:spPr>
          <a:xfrm>
            <a:off x="1600025" y="920450"/>
            <a:ext cx="23700" cy="4219200"/>
          </a:xfrm>
          <a:prstGeom prst="straightConnector1">
            <a:avLst/>
          </a:prstGeom>
          <a:noFill/>
          <a:ln w="9525" cap="flat" cmpd="sng">
            <a:solidFill>
              <a:schemeClr val="dk2"/>
            </a:solidFill>
            <a:prstDash val="solid"/>
            <a:round/>
            <a:headEnd type="none" w="lg" len="lg"/>
            <a:tailEnd type="none" w="lg" len="lg"/>
          </a:ln>
        </p:spPr>
      </p:cxnSp>
      <p:cxnSp>
        <p:nvCxnSpPr>
          <p:cNvPr id="206" name="Shape 206"/>
          <p:cNvCxnSpPr>
            <a:stCxn id="204" idx="2"/>
          </p:cNvCxnSpPr>
          <p:nvPr/>
        </p:nvCxnSpPr>
        <p:spPr>
          <a:xfrm>
            <a:off x="6850175" y="920450"/>
            <a:ext cx="23700" cy="4195500"/>
          </a:xfrm>
          <a:prstGeom prst="straightConnector1">
            <a:avLst/>
          </a:prstGeom>
          <a:noFill/>
          <a:ln w="9525" cap="flat" cmpd="sng">
            <a:solidFill>
              <a:schemeClr val="dk2"/>
            </a:solidFill>
            <a:prstDash val="solid"/>
            <a:round/>
            <a:headEnd type="none" w="lg" len="lg"/>
            <a:tailEnd type="none" w="lg" len="lg"/>
          </a:ln>
        </p:spPr>
      </p:cxnSp>
      <p:sp>
        <p:nvSpPr>
          <p:cNvPr id="207" name="Shape 207"/>
          <p:cNvSpPr/>
          <p:nvPr/>
        </p:nvSpPr>
        <p:spPr>
          <a:xfrm>
            <a:off x="1540700" y="1145650"/>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8" name="Shape 208"/>
          <p:cNvCxnSpPr>
            <a:cxnSpLocks/>
            <a:stCxn id="207" idx="3"/>
          </p:cNvCxnSpPr>
          <p:nvPr/>
        </p:nvCxnSpPr>
        <p:spPr>
          <a:xfrm>
            <a:off x="1659200" y="1406350"/>
            <a:ext cx="5238300" cy="12000"/>
          </a:xfrm>
          <a:prstGeom prst="straightConnector1">
            <a:avLst/>
          </a:prstGeom>
          <a:noFill/>
          <a:ln w="9525" cap="flat" cmpd="sng">
            <a:solidFill>
              <a:schemeClr val="dk2"/>
            </a:solidFill>
            <a:prstDash val="solid"/>
            <a:round/>
            <a:headEnd type="none" w="lg" len="lg"/>
            <a:tailEnd type="stealth" w="lg" len="lg"/>
          </a:ln>
        </p:spPr>
      </p:cxnSp>
      <p:sp>
        <p:nvSpPr>
          <p:cNvPr id="209" name="Shape 209"/>
          <p:cNvSpPr/>
          <p:nvPr/>
        </p:nvSpPr>
        <p:spPr>
          <a:xfrm>
            <a:off x="6790925" y="1329400"/>
            <a:ext cx="118500" cy="165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0" name="Shape 210"/>
          <p:cNvSpPr/>
          <p:nvPr/>
        </p:nvSpPr>
        <p:spPr>
          <a:xfrm>
            <a:off x="1908075" y="1110100"/>
            <a:ext cx="4740600" cy="2193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sz="1600" dirty="0"/>
              <a:t>Validate the Transaction Password</a:t>
            </a:r>
            <a:endParaRPr lang="en" dirty="0"/>
          </a:p>
        </p:txBody>
      </p:sp>
      <p:sp>
        <p:nvSpPr>
          <p:cNvPr id="211" name="Shape 211"/>
          <p:cNvSpPr/>
          <p:nvPr/>
        </p:nvSpPr>
        <p:spPr>
          <a:xfrm>
            <a:off x="6790925" y="1904250"/>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1540625" y="2050200"/>
            <a:ext cx="118500" cy="219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13" name="Shape 213"/>
          <p:cNvCxnSpPr>
            <a:stCxn id="212" idx="3"/>
            <a:endCxn id="211" idx="1"/>
          </p:cNvCxnSpPr>
          <p:nvPr/>
        </p:nvCxnSpPr>
        <p:spPr>
          <a:xfrm>
            <a:off x="1659125" y="2159850"/>
            <a:ext cx="5131800" cy="5100"/>
          </a:xfrm>
          <a:prstGeom prst="straightConnector1">
            <a:avLst/>
          </a:prstGeom>
          <a:noFill/>
          <a:ln w="9525" cap="flat" cmpd="sng">
            <a:solidFill>
              <a:schemeClr val="dk2"/>
            </a:solidFill>
            <a:prstDash val="solid"/>
            <a:round/>
            <a:headEnd type="none" w="lg" len="lg"/>
            <a:tailEnd type="none" w="lg" len="lg"/>
          </a:ln>
        </p:spPr>
      </p:cxnSp>
      <p:sp>
        <p:nvSpPr>
          <p:cNvPr id="214" name="Shape 214"/>
          <p:cNvSpPr/>
          <p:nvPr/>
        </p:nvSpPr>
        <p:spPr>
          <a:xfrm>
            <a:off x="1884350" y="1830900"/>
            <a:ext cx="4740600" cy="2193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Validation Successful  </a:t>
            </a:r>
          </a:p>
        </p:txBody>
      </p:sp>
      <p:sp>
        <p:nvSpPr>
          <p:cNvPr id="215" name="Shape 215"/>
          <p:cNvSpPr/>
          <p:nvPr/>
        </p:nvSpPr>
        <p:spPr>
          <a:xfrm>
            <a:off x="6790925" y="2708475"/>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6" name="Shape 216"/>
          <p:cNvSpPr/>
          <p:nvPr/>
        </p:nvSpPr>
        <p:spPr>
          <a:xfrm>
            <a:off x="1546625" y="2815125"/>
            <a:ext cx="118500" cy="308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17" name="Shape 217"/>
          <p:cNvCxnSpPr/>
          <p:nvPr/>
        </p:nvCxnSpPr>
        <p:spPr>
          <a:xfrm>
            <a:off x="1635425" y="2995400"/>
            <a:ext cx="5131800" cy="5100"/>
          </a:xfrm>
          <a:prstGeom prst="straightConnector1">
            <a:avLst/>
          </a:prstGeom>
          <a:noFill/>
          <a:ln w="9525" cap="flat" cmpd="sng">
            <a:solidFill>
              <a:schemeClr val="dk2"/>
            </a:solidFill>
            <a:prstDash val="solid"/>
            <a:round/>
            <a:headEnd type="none" w="lg" len="lg"/>
            <a:tailEnd type="none" w="lg" len="lg"/>
          </a:ln>
        </p:spPr>
      </p:cxnSp>
      <p:sp>
        <p:nvSpPr>
          <p:cNvPr id="218" name="Shape 218"/>
          <p:cNvSpPr/>
          <p:nvPr/>
        </p:nvSpPr>
        <p:spPr>
          <a:xfrm>
            <a:off x="1908075" y="2507725"/>
            <a:ext cx="4740600" cy="42005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Sufficient Amount Available In the Account </a:t>
            </a:r>
          </a:p>
        </p:txBody>
      </p:sp>
      <p:sp>
        <p:nvSpPr>
          <p:cNvPr id="219" name="Shape 219"/>
          <p:cNvSpPr/>
          <p:nvPr/>
        </p:nvSpPr>
        <p:spPr>
          <a:xfrm>
            <a:off x="6790925" y="3409450"/>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0" name="Shape 220"/>
          <p:cNvSpPr/>
          <p:nvPr/>
        </p:nvSpPr>
        <p:spPr>
          <a:xfrm>
            <a:off x="1546625" y="3560500"/>
            <a:ext cx="118500" cy="219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21" name="Shape 221"/>
          <p:cNvCxnSpPr/>
          <p:nvPr/>
        </p:nvCxnSpPr>
        <p:spPr>
          <a:xfrm>
            <a:off x="1691750" y="3667600"/>
            <a:ext cx="5131800" cy="5100"/>
          </a:xfrm>
          <a:prstGeom prst="straightConnector1">
            <a:avLst/>
          </a:prstGeom>
          <a:noFill/>
          <a:ln w="9525" cap="flat" cmpd="sng">
            <a:solidFill>
              <a:schemeClr val="dk2"/>
            </a:solidFill>
            <a:prstDash val="solid"/>
            <a:round/>
            <a:headEnd type="none" w="lg" len="lg"/>
            <a:tailEnd type="none" w="lg" len="lg"/>
          </a:ln>
        </p:spPr>
      </p:cxnSp>
      <p:sp>
        <p:nvSpPr>
          <p:cNvPr id="222" name="Shape 222"/>
          <p:cNvSpPr/>
          <p:nvPr/>
        </p:nvSpPr>
        <p:spPr>
          <a:xfrm>
            <a:off x="1908075" y="3404350"/>
            <a:ext cx="4740600" cy="2193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Validation Successful  </a:t>
            </a:r>
          </a:p>
        </p:txBody>
      </p:sp>
      <p:sp>
        <p:nvSpPr>
          <p:cNvPr id="223" name="Shape 223"/>
          <p:cNvSpPr/>
          <p:nvPr/>
        </p:nvSpPr>
        <p:spPr>
          <a:xfrm>
            <a:off x="1866650" y="4015475"/>
            <a:ext cx="4740600" cy="2193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Transaction Successful  </a:t>
            </a:r>
          </a:p>
        </p:txBody>
      </p:sp>
      <p:sp>
        <p:nvSpPr>
          <p:cNvPr id="224" name="Shape 224"/>
          <p:cNvSpPr/>
          <p:nvPr/>
        </p:nvSpPr>
        <p:spPr>
          <a:xfrm>
            <a:off x="1866650" y="4577550"/>
            <a:ext cx="4740600" cy="2193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dirty="0"/>
              <a:t>                         Update Account Details in Database  </a:t>
            </a:r>
          </a:p>
        </p:txBody>
      </p:sp>
      <p:sp>
        <p:nvSpPr>
          <p:cNvPr id="225" name="Shape 225"/>
          <p:cNvSpPr/>
          <p:nvPr/>
        </p:nvSpPr>
        <p:spPr>
          <a:xfrm>
            <a:off x="1552625" y="4100225"/>
            <a:ext cx="118500" cy="308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6" name="Shape 226"/>
          <p:cNvSpPr/>
          <p:nvPr/>
        </p:nvSpPr>
        <p:spPr>
          <a:xfrm>
            <a:off x="1552625" y="4728750"/>
            <a:ext cx="118500" cy="308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27" name="Shape 227"/>
          <p:cNvCxnSpPr/>
          <p:nvPr/>
        </p:nvCxnSpPr>
        <p:spPr>
          <a:xfrm>
            <a:off x="1688750" y="4323212"/>
            <a:ext cx="5131800" cy="5100"/>
          </a:xfrm>
          <a:prstGeom prst="straightConnector1">
            <a:avLst/>
          </a:prstGeom>
          <a:noFill/>
          <a:ln w="9525" cap="flat" cmpd="sng">
            <a:solidFill>
              <a:schemeClr val="dk2"/>
            </a:solidFill>
            <a:prstDash val="solid"/>
            <a:round/>
            <a:headEnd type="none" w="lg" len="lg"/>
            <a:tailEnd type="none" w="lg" len="lg"/>
          </a:ln>
        </p:spPr>
      </p:cxnSp>
      <p:cxnSp>
        <p:nvCxnSpPr>
          <p:cNvPr id="228" name="Shape 228"/>
          <p:cNvCxnSpPr/>
          <p:nvPr/>
        </p:nvCxnSpPr>
        <p:spPr>
          <a:xfrm>
            <a:off x="1671050" y="4870100"/>
            <a:ext cx="5131800" cy="5100"/>
          </a:xfrm>
          <a:prstGeom prst="straightConnector1">
            <a:avLst/>
          </a:prstGeom>
          <a:noFill/>
          <a:ln w="9525" cap="flat" cmpd="sng">
            <a:solidFill>
              <a:schemeClr val="dk2"/>
            </a:solidFill>
            <a:prstDash val="solid"/>
            <a:round/>
            <a:headEnd type="none" w="lg" len="lg"/>
            <a:tailEnd type="none" w="lg" len="lg"/>
          </a:ln>
        </p:spPr>
      </p:cxnSp>
      <p:sp>
        <p:nvSpPr>
          <p:cNvPr id="229" name="Shape 229"/>
          <p:cNvSpPr/>
          <p:nvPr/>
        </p:nvSpPr>
        <p:spPr>
          <a:xfrm>
            <a:off x="6802775" y="4122420"/>
            <a:ext cx="118500" cy="308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802775" y="4622100"/>
            <a:ext cx="118500" cy="521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530225" y="1329400"/>
            <a:ext cx="260700" cy="16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p:nvPr/>
        </p:nvSpPr>
        <p:spPr>
          <a:xfrm>
            <a:off x="6530225" y="4789700"/>
            <a:ext cx="260700" cy="16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3" name="Shape 233"/>
          <p:cNvSpPr/>
          <p:nvPr/>
        </p:nvSpPr>
        <p:spPr>
          <a:xfrm>
            <a:off x="6530225" y="2915000"/>
            <a:ext cx="260700" cy="16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1688750" y="3578912"/>
            <a:ext cx="260700" cy="165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p:nvPr/>
        </p:nvSpPr>
        <p:spPr>
          <a:xfrm>
            <a:off x="1688750" y="2079450"/>
            <a:ext cx="260700" cy="165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6" name="Shape 236"/>
          <p:cNvSpPr/>
          <p:nvPr/>
        </p:nvSpPr>
        <p:spPr>
          <a:xfrm>
            <a:off x="1688750" y="4224512"/>
            <a:ext cx="260700" cy="165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p:nvPr/>
        </p:nvSpPr>
        <p:spPr>
          <a:xfrm>
            <a:off x="-56353" y="162000"/>
            <a:ext cx="9235439" cy="3081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indent="457200" algn="ctr" rtl="0">
              <a:spcBef>
                <a:spcPts val="0"/>
              </a:spcBef>
              <a:buNone/>
            </a:pPr>
            <a:r>
              <a:rPr lang="en" sz="1600" dirty="0">
                <a:solidFill>
                  <a:srgbClr val="FF0000"/>
                </a:solidFill>
              </a:rPr>
              <a:t>Activity Diagram for User Login </a:t>
            </a:r>
          </a:p>
        </p:txBody>
      </p:sp>
      <p:sp>
        <p:nvSpPr>
          <p:cNvPr id="242" name="Shape 242"/>
          <p:cNvSpPr/>
          <p:nvPr/>
        </p:nvSpPr>
        <p:spPr>
          <a:xfrm>
            <a:off x="4029475" y="663675"/>
            <a:ext cx="355500" cy="355500"/>
          </a:xfrm>
          <a:prstGeom prst="flowChartConnector">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43" name="Shape 243"/>
          <p:cNvCxnSpPr>
            <a:stCxn id="242" idx="4"/>
          </p:cNvCxnSpPr>
          <p:nvPr/>
        </p:nvCxnSpPr>
        <p:spPr>
          <a:xfrm flipH="1">
            <a:off x="4195525" y="1019175"/>
            <a:ext cx="11700" cy="509700"/>
          </a:xfrm>
          <a:prstGeom prst="straightConnector1">
            <a:avLst/>
          </a:prstGeom>
          <a:noFill/>
          <a:ln w="9525" cap="flat" cmpd="sng">
            <a:solidFill>
              <a:schemeClr val="dk2"/>
            </a:solidFill>
            <a:prstDash val="solid"/>
            <a:round/>
            <a:headEnd type="none" w="lg" len="lg"/>
            <a:tailEnd type="triangle" w="lg" len="lg"/>
          </a:ln>
        </p:spPr>
      </p:cxnSp>
      <p:sp>
        <p:nvSpPr>
          <p:cNvPr id="244" name="Shape 244"/>
          <p:cNvSpPr/>
          <p:nvPr/>
        </p:nvSpPr>
        <p:spPr>
          <a:xfrm>
            <a:off x="3300625" y="1528875"/>
            <a:ext cx="1813200" cy="794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spcBef>
                <a:spcPts val="0"/>
              </a:spcBef>
              <a:buNone/>
            </a:pPr>
            <a:r>
              <a:rPr lang="en" dirty="0"/>
              <a:t>            </a:t>
            </a:r>
          </a:p>
          <a:p>
            <a:pPr marL="0" lvl="0" indent="0" rtl="0">
              <a:spcBef>
                <a:spcPts val="0"/>
              </a:spcBef>
              <a:buNone/>
            </a:pPr>
            <a:r>
              <a:rPr lang="en" sz="1600" dirty="0"/>
              <a:t>              Enter </a:t>
            </a:r>
          </a:p>
          <a:p>
            <a:pPr marL="0" lvl="0" indent="0" rtl="0">
              <a:spcBef>
                <a:spcPts val="0"/>
              </a:spcBef>
              <a:buNone/>
            </a:pPr>
            <a:r>
              <a:rPr lang="en" sz="1600" dirty="0"/>
              <a:t>              Login  </a:t>
            </a:r>
          </a:p>
          <a:p>
            <a:pPr marL="0" lvl="0" indent="0" rtl="0">
              <a:spcBef>
                <a:spcPts val="0"/>
              </a:spcBef>
              <a:buNone/>
            </a:pPr>
            <a:r>
              <a:rPr lang="en" sz="1600" dirty="0"/>
              <a:t>          Credentials</a:t>
            </a:r>
          </a:p>
          <a:p>
            <a:pPr lvl="0" indent="457200">
              <a:spcBef>
                <a:spcPts val="0"/>
              </a:spcBef>
              <a:buNone/>
            </a:pPr>
            <a:endParaRPr dirty="0"/>
          </a:p>
        </p:txBody>
      </p:sp>
      <p:cxnSp>
        <p:nvCxnSpPr>
          <p:cNvPr id="245" name="Shape 245"/>
          <p:cNvCxnSpPr>
            <a:stCxn id="244" idx="2"/>
          </p:cNvCxnSpPr>
          <p:nvPr/>
        </p:nvCxnSpPr>
        <p:spPr>
          <a:xfrm flipH="1">
            <a:off x="4195525" y="2322975"/>
            <a:ext cx="11700" cy="237000"/>
          </a:xfrm>
          <a:prstGeom prst="straightConnector1">
            <a:avLst/>
          </a:prstGeom>
          <a:noFill/>
          <a:ln w="9525" cap="flat" cmpd="sng">
            <a:solidFill>
              <a:schemeClr val="dk2"/>
            </a:solidFill>
            <a:prstDash val="solid"/>
            <a:round/>
            <a:headEnd type="none" w="lg" len="lg"/>
            <a:tailEnd type="triangle" w="lg" len="lg"/>
          </a:ln>
        </p:spPr>
      </p:cxnSp>
      <p:sp>
        <p:nvSpPr>
          <p:cNvPr id="246" name="Shape 246"/>
          <p:cNvSpPr/>
          <p:nvPr/>
        </p:nvSpPr>
        <p:spPr>
          <a:xfrm>
            <a:off x="3579025" y="2559975"/>
            <a:ext cx="1256400" cy="9243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600" dirty="0"/>
              <a:t>    Is Valid</a:t>
            </a:r>
          </a:p>
        </p:txBody>
      </p:sp>
      <p:cxnSp>
        <p:nvCxnSpPr>
          <p:cNvPr id="247" name="Shape 247"/>
          <p:cNvCxnSpPr>
            <a:stCxn id="246" idx="3"/>
          </p:cNvCxnSpPr>
          <p:nvPr/>
        </p:nvCxnSpPr>
        <p:spPr>
          <a:xfrm rot="10800000" flipH="1">
            <a:off x="4835425" y="3010125"/>
            <a:ext cx="865200" cy="12000"/>
          </a:xfrm>
          <a:prstGeom prst="straightConnector1">
            <a:avLst/>
          </a:prstGeom>
          <a:noFill/>
          <a:ln w="9525" cap="flat" cmpd="sng">
            <a:solidFill>
              <a:schemeClr val="dk2"/>
            </a:solidFill>
            <a:prstDash val="solid"/>
            <a:round/>
            <a:headEnd type="none" w="lg" len="lg"/>
            <a:tailEnd type="triangle" w="lg" len="lg"/>
          </a:ln>
        </p:spPr>
      </p:cxnSp>
      <p:sp>
        <p:nvSpPr>
          <p:cNvPr id="248" name="Shape 248"/>
          <p:cNvSpPr/>
          <p:nvPr/>
        </p:nvSpPr>
        <p:spPr>
          <a:xfrm>
            <a:off x="5724225" y="2749525"/>
            <a:ext cx="1350900" cy="56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600" dirty="0"/>
              <a:t>      INVALID</a:t>
            </a:r>
          </a:p>
        </p:txBody>
      </p:sp>
      <p:cxnSp>
        <p:nvCxnSpPr>
          <p:cNvPr id="249" name="Shape 249"/>
          <p:cNvCxnSpPr>
            <a:endCxn id="244" idx="3"/>
          </p:cNvCxnSpPr>
          <p:nvPr/>
        </p:nvCxnSpPr>
        <p:spPr>
          <a:xfrm flipH="1">
            <a:off x="5113825" y="1896225"/>
            <a:ext cx="1297800" cy="29700"/>
          </a:xfrm>
          <a:prstGeom prst="straightConnector1">
            <a:avLst/>
          </a:prstGeom>
          <a:noFill/>
          <a:ln w="9525" cap="flat" cmpd="sng">
            <a:solidFill>
              <a:schemeClr val="dk2"/>
            </a:solidFill>
            <a:prstDash val="solid"/>
            <a:round/>
            <a:headEnd type="none" w="lg" len="lg"/>
            <a:tailEnd type="triangle" w="lg" len="lg"/>
          </a:ln>
        </p:spPr>
      </p:cxnSp>
      <p:cxnSp>
        <p:nvCxnSpPr>
          <p:cNvPr id="250" name="Shape 250"/>
          <p:cNvCxnSpPr>
            <a:stCxn id="248" idx="0"/>
          </p:cNvCxnSpPr>
          <p:nvPr/>
        </p:nvCxnSpPr>
        <p:spPr>
          <a:xfrm rot="10800000">
            <a:off x="6399675" y="1884325"/>
            <a:ext cx="0" cy="865200"/>
          </a:xfrm>
          <a:prstGeom prst="straightConnector1">
            <a:avLst/>
          </a:prstGeom>
          <a:noFill/>
          <a:ln w="9525" cap="flat" cmpd="sng">
            <a:solidFill>
              <a:schemeClr val="dk2"/>
            </a:solidFill>
            <a:prstDash val="solid"/>
            <a:round/>
            <a:headEnd type="none" w="lg" len="lg"/>
            <a:tailEnd type="none" w="lg" len="lg"/>
          </a:ln>
        </p:spPr>
      </p:cxnSp>
      <p:cxnSp>
        <p:nvCxnSpPr>
          <p:cNvPr id="251" name="Shape 251"/>
          <p:cNvCxnSpPr>
            <a:stCxn id="246" idx="2"/>
          </p:cNvCxnSpPr>
          <p:nvPr/>
        </p:nvCxnSpPr>
        <p:spPr>
          <a:xfrm flipH="1">
            <a:off x="4195525" y="3484275"/>
            <a:ext cx="11700" cy="426600"/>
          </a:xfrm>
          <a:prstGeom prst="straightConnector1">
            <a:avLst/>
          </a:prstGeom>
          <a:noFill/>
          <a:ln w="9525" cap="flat" cmpd="sng">
            <a:solidFill>
              <a:schemeClr val="dk2"/>
            </a:solidFill>
            <a:prstDash val="solid"/>
            <a:round/>
            <a:headEnd type="none" w="lg" len="lg"/>
            <a:tailEnd type="triangle" w="lg" len="lg"/>
          </a:ln>
        </p:spPr>
      </p:cxnSp>
      <p:sp>
        <p:nvSpPr>
          <p:cNvPr id="252" name="Shape 252"/>
          <p:cNvSpPr/>
          <p:nvPr/>
        </p:nvSpPr>
        <p:spPr>
          <a:xfrm>
            <a:off x="3507925" y="3910875"/>
            <a:ext cx="1398600" cy="639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a:spcBef>
                <a:spcPts val="0"/>
              </a:spcBef>
              <a:buNone/>
            </a:pPr>
            <a:r>
              <a:rPr lang="en" sz="1600" dirty="0"/>
              <a:t>     Logged In </a:t>
            </a:r>
          </a:p>
        </p:txBody>
      </p:sp>
      <p:sp>
        <p:nvSpPr>
          <p:cNvPr id="253" name="Shape 253"/>
          <p:cNvSpPr/>
          <p:nvPr/>
        </p:nvSpPr>
        <p:spPr>
          <a:xfrm>
            <a:off x="6180375" y="4017525"/>
            <a:ext cx="438600" cy="4266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6275175" y="4112325"/>
            <a:ext cx="249000" cy="237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55" name="Shape 255"/>
          <p:cNvCxnSpPr>
            <a:stCxn id="252" idx="3"/>
            <a:endCxn id="253" idx="2"/>
          </p:cNvCxnSpPr>
          <p:nvPr/>
        </p:nvCxnSpPr>
        <p:spPr>
          <a:xfrm>
            <a:off x="4906525" y="4230825"/>
            <a:ext cx="1273800" cy="0"/>
          </a:xfrm>
          <a:prstGeom prst="straightConnector1">
            <a:avLst/>
          </a:prstGeom>
          <a:noFill/>
          <a:ln w="9525" cap="flat" cmpd="sng">
            <a:solidFill>
              <a:schemeClr val="dk2"/>
            </a:solidFill>
            <a:prstDash val="solid"/>
            <a:round/>
            <a:headEnd type="none" w="lg" len="lg"/>
            <a:tailEnd type="triangle" w="lg" len="lg"/>
          </a:ln>
        </p:spPr>
      </p:cxnSp>
      <p:sp>
        <p:nvSpPr>
          <p:cNvPr id="256" name="Shape 256"/>
          <p:cNvSpPr txBox="1"/>
          <p:nvPr/>
        </p:nvSpPr>
        <p:spPr>
          <a:xfrm>
            <a:off x="4870925" y="2631025"/>
            <a:ext cx="592500" cy="355500"/>
          </a:xfrm>
          <a:prstGeom prst="rect">
            <a:avLst/>
          </a:prstGeom>
          <a:noFill/>
          <a:ln>
            <a:noFill/>
          </a:ln>
        </p:spPr>
        <p:txBody>
          <a:bodyPr lIns="91425" tIns="91425" rIns="91425" bIns="91425" anchor="t" anchorCtr="0">
            <a:noAutofit/>
          </a:bodyPr>
          <a:lstStyle/>
          <a:p>
            <a:pPr lvl="0">
              <a:spcBef>
                <a:spcPts val="0"/>
              </a:spcBef>
              <a:buNone/>
            </a:pPr>
            <a:r>
              <a:rPr lang="en"/>
              <a:t>No</a:t>
            </a:r>
          </a:p>
        </p:txBody>
      </p:sp>
      <p:sp>
        <p:nvSpPr>
          <p:cNvPr id="257" name="Shape 257"/>
          <p:cNvSpPr txBox="1"/>
          <p:nvPr/>
        </p:nvSpPr>
        <p:spPr>
          <a:xfrm>
            <a:off x="4275750" y="3484275"/>
            <a:ext cx="592500" cy="355500"/>
          </a:xfrm>
          <a:prstGeom prst="rect">
            <a:avLst/>
          </a:prstGeom>
          <a:noFill/>
          <a:ln>
            <a:noFill/>
          </a:ln>
        </p:spPr>
        <p:txBody>
          <a:bodyPr lIns="91425" tIns="91425" rIns="91425" bIns="91425" anchor="t" anchorCtr="0">
            <a:noAutofit/>
          </a:bodyPr>
          <a:lstStyle/>
          <a:p>
            <a:pPr lvl="0" rtl="0">
              <a:spcBef>
                <a:spcPts val="0"/>
              </a:spcBef>
              <a:buNone/>
            </a:pPr>
            <a:r>
              <a:rPr lang="en"/>
              <a:t>Yes</a:t>
            </a:r>
          </a:p>
        </p:txBody>
      </p:sp>
      <p:sp>
        <p:nvSpPr>
          <p:cNvPr id="258" name="Shape 258"/>
          <p:cNvSpPr/>
          <p:nvPr/>
        </p:nvSpPr>
        <p:spPr>
          <a:xfrm>
            <a:off x="6042907" y="508880"/>
            <a:ext cx="1422300" cy="663600"/>
          </a:xfrm>
          <a:prstGeom prst="snip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a:spcBef>
                <a:spcPts val="0"/>
              </a:spcBef>
              <a:buNone/>
            </a:pPr>
            <a:r>
              <a:rPr lang="en" sz="1600" dirty="0"/>
              <a:t>   Registered 	User</a:t>
            </a:r>
          </a:p>
        </p:txBody>
      </p:sp>
      <p:cxnSp>
        <p:nvCxnSpPr>
          <p:cNvPr id="259" name="Shape 259"/>
          <p:cNvCxnSpPr>
            <a:stCxn id="242" idx="6"/>
            <a:endCxn id="258" idx="2"/>
          </p:cNvCxnSpPr>
          <p:nvPr/>
        </p:nvCxnSpPr>
        <p:spPr>
          <a:xfrm flipV="1">
            <a:off x="4384975" y="840680"/>
            <a:ext cx="1657932" cy="745"/>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idx="4294967295"/>
          </p:nvPr>
        </p:nvSpPr>
        <p:spPr>
          <a:xfrm>
            <a:off x="1" y="510410"/>
            <a:ext cx="9144000" cy="709557"/>
          </a:xfrm>
          <a:prstGeom prst="rect">
            <a:avLst/>
          </a:prstGeom>
        </p:spPr>
        <p:txBody>
          <a:bodyPr lIns="91425" tIns="91425" rIns="91425" bIns="91425" anchor="t" anchorCtr="0">
            <a:noAutofit/>
          </a:bodyPr>
          <a:lstStyle/>
          <a:p>
            <a:pPr lvl="0" algn="ctr" rtl="0">
              <a:spcBef>
                <a:spcPts val="0"/>
              </a:spcBef>
              <a:spcAft>
                <a:spcPts val="1600"/>
              </a:spcAft>
              <a:buNone/>
            </a:pPr>
            <a:r>
              <a:rPr lang="en-IN" sz="2400" dirty="0"/>
              <a:t>E</a:t>
            </a:r>
            <a:r>
              <a:rPr lang="en" sz="2400" dirty="0"/>
              <a:t>-Banking</a:t>
            </a:r>
          </a:p>
        </p:txBody>
      </p:sp>
      <p:sp>
        <p:nvSpPr>
          <p:cNvPr id="62" name="Shape 62"/>
          <p:cNvSpPr txBox="1">
            <a:spLocks noGrp="1"/>
          </p:cNvSpPr>
          <p:nvPr>
            <p:ph type="title" idx="4294967295"/>
          </p:nvPr>
        </p:nvSpPr>
        <p:spPr>
          <a:xfrm>
            <a:off x="0" y="1479550"/>
            <a:ext cx="3960813" cy="3068638"/>
          </a:xfrm>
          <a:prstGeom prst="rect">
            <a:avLst/>
          </a:prstGeom>
        </p:spPr>
        <p:txBody>
          <a:bodyPr lIns="91425" tIns="91425" rIns="91425" bIns="91425" anchor="t" anchorCtr="0">
            <a:noAutofit/>
          </a:bodyPr>
          <a:lstStyle/>
          <a:p>
            <a:pPr lvl="0" algn="l" rtl="0">
              <a:lnSpc>
                <a:spcPct val="115000"/>
              </a:lnSpc>
              <a:spcBef>
                <a:spcPts val="0"/>
              </a:spcBef>
              <a:spcAft>
                <a:spcPts val="1600"/>
              </a:spcAft>
              <a:buNone/>
            </a:pPr>
            <a:r>
              <a:rPr lang="en" sz="1700" b="1" dirty="0">
                <a:solidFill>
                  <a:srgbClr val="000000"/>
                </a:solidFill>
                <a:latin typeface="Lato"/>
                <a:ea typeface="Lato"/>
                <a:cs typeface="Lato"/>
                <a:sym typeface="Lato"/>
              </a:rPr>
              <a:t>              Project Members</a:t>
            </a:r>
          </a:p>
          <a:p>
            <a:pPr marL="457200" lvl="0" indent="-336550" rtl="0">
              <a:lnSpc>
                <a:spcPct val="200000"/>
              </a:lnSpc>
              <a:spcBef>
                <a:spcPts val="0"/>
              </a:spcBef>
              <a:spcAft>
                <a:spcPts val="1600"/>
              </a:spcAft>
              <a:buSzPct val="100000"/>
              <a:buFont typeface="Lato"/>
              <a:buChar char="-"/>
            </a:pPr>
            <a:r>
              <a:rPr lang="en" sz="1700" dirty="0">
                <a:latin typeface="Lato"/>
                <a:ea typeface="Lato"/>
                <a:cs typeface="Lato"/>
                <a:sym typeface="Lato"/>
              </a:rPr>
              <a:t>Anek Porwal          (13W91A0509).</a:t>
            </a:r>
          </a:p>
          <a:p>
            <a:pPr marL="457200" lvl="0" indent="-336550" rtl="0">
              <a:lnSpc>
                <a:spcPct val="200000"/>
              </a:lnSpc>
              <a:spcBef>
                <a:spcPts val="0"/>
              </a:spcBef>
              <a:spcAft>
                <a:spcPts val="1600"/>
              </a:spcAft>
              <a:buSzPct val="100000"/>
              <a:buFont typeface="Lato"/>
              <a:buChar char="-"/>
            </a:pPr>
            <a:r>
              <a:rPr lang="en" sz="1700" dirty="0">
                <a:latin typeface="Lato"/>
                <a:ea typeface="Lato"/>
                <a:cs typeface="Lato"/>
                <a:sym typeface="Lato"/>
              </a:rPr>
              <a:t>Manish Ambati    (13W91A0508).</a:t>
            </a:r>
            <a:r>
              <a:rPr lang="en" sz="1700" dirty="0">
                <a:solidFill>
                  <a:srgbClr val="000000"/>
                </a:solidFill>
                <a:latin typeface="Lato"/>
                <a:ea typeface="Lato"/>
                <a:cs typeface="Lato"/>
                <a:sym typeface="Lato"/>
              </a:rPr>
              <a:t> </a:t>
            </a:r>
          </a:p>
          <a:p>
            <a:pPr marL="457200" lvl="0" indent="-336550" rtl="0">
              <a:lnSpc>
                <a:spcPct val="200000"/>
              </a:lnSpc>
              <a:spcBef>
                <a:spcPts val="0"/>
              </a:spcBef>
              <a:spcAft>
                <a:spcPts val="1600"/>
              </a:spcAft>
              <a:buSzPct val="100000"/>
              <a:buFont typeface="Lato"/>
              <a:buChar char="-"/>
            </a:pPr>
            <a:r>
              <a:rPr lang="en" sz="1700" dirty="0">
                <a:latin typeface="Lato"/>
                <a:ea typeface="Lato"/>
                <a:cs typeface="Lato"/>
                <a:sym typeface="Lato"/>
              </a:rPr>
              <a:t>B. Aishwarya         (13W91A0525). </a:t>
            </a:r>
          </a:p>
        </p:txBody>
      </p:sp>
      <p:sp>
        <p:nvSpPr>
          <p:cNvPr id="63" name="Shape 63"/>
          <p:cNvSpPr txBox="1"/>
          <p:nvPr/>
        </p:nvSpPr>
        <p:spPr>
          <a:xfrm>
            <a:off x="5013412" y="1479550"/>
            <a:ext cx="3626700" cy="3053100"/>
          </a:xfrm>
          <a:prstGeom prst="rect">
            <a:avLst/>
          </a:prstGeom>
          <a:noFill/>
          <a:ln>
            <a:noFill/>
          </a:ln>
        </p:spPr>
        <p:txBody>
          <a:bodyPr lIns="91425" tIns="91425" rIns="91425" bIns="91425" anchor="t" anchorCtr="0">
            <a:noAutofit/>
          </a:bodyPr>
          <a:lstStyle/>
          <a:p>
            <a:pPr lvl="0">
              <a:spcBef>
                <a:spcPts val="0"/>
              </a:spcBef>
              <a:buNone/>
            </a:pPr>
            <a:endParaRPr lang="en" sz="1800" b="1" dirty="0"/>
          </a:p>
          <a:p>
            <a:pPr lvl="0">
              <a:spcBef>
                <a:spcPts val="0"/>
              </a:spcBef>
              <a:buNone/>
            </a:pPr>
            <a:endParaRPr lang="en" b="1" dirty="0"/>
          </a:p>
          <a:p>
            <a:pPr lvl="0">
              <a:spcBef>
                <a:spcPts val="0"/>
              </a:spcBef>
              <a:buNone/>
            </a:pPr>
            <a:endParaRPr lang="en" sz="1800" b="1" dirty="0"/>
          </a:p>
          <a:p>
            <a:pPr lvl="0">
              <a:spcBef>
                <a:spcPts val="0"/>
              </a:spcBef>
              <a:buNone/>
            </a:pPr>
            <a:endParaRPr lang="en" b="1" dirty="0"/>
          </a:p>
          <a:p>
            <a:pPr lvl="0">
              <a:spcBef>
                <a:spcPts val="0"/>
              </a:spcBef>
              <a:buNone/>
            </a:pPr>
            <a:r>
              <a:rPr lang="en" sz="1800" b="1" dirty="0"/>
              <a:t>  </a:t>
            </a:r>
            <a:r>
              <a:rPr lang="en" b="1" dirty="0"/>
              <a:t>Under Guidence of</a:t>
            </a:r>
            <a:endParaRPr lang="en" sz="1800" b="1" dirty="0"/>
          </a:p>
          <a:p>
            <a:pPr lvl="0">
              <a:spcBef>
                <a:spcPts val="0"/>
              </a:spcBef>
              <a:buNone/>
            </a:pPr>
            <a:endParaRPr lang="en" sz="1800" dirty="0"/>
          </a:p>
          <a:p>
            <a:pPr lvl="0">
              <a:spcBef>
                <a:spcPts val="0"/>
              </a:spcBef>
              <a:buNone/>
            </a:pPr>
            <a:r>
              <a:rPr lang="en" sz="1800" dirty="0"/>
              <a:t>           </a:t>
            </a:r>
            <a:r>
              <a:rPr lang="en" sz="1800" dirty="0">
                <a:solidFill>
                  <a:srgbClr val="FF0000"/>
                </a:solidFill>
              </a:rPr>
              <a:t>- </a:t>
            </a:r>
            <a:r>
              <a:rPr lang="en" sz="1800" b="1" dirty="0">
                <a:solidFill>
                  <a:srgbClr val="FF0000"/>
                </a:solidFill>
              </a:rPr>
              <a:t>Mr. </a:t>
            </a:r>
            <a:r>
              <a:rPr lang="en-IN" sz="1800" b="1" dirty="0">
                <a:solidFill>
                  <a:srgbClr val="FF0000"/>
                </a:solidFill>
              </a:rPr>
              <a:t>D </a:t>
            </a:r>
            <a:r>
              <a:rPr lang="en" sz="1800" b="1" dirty="0">
                <a:solidFill>
                  <a:srgbClr val="FF0000"/>
                </a:solidFill>
              </a:rPr>
              <a:t>Kalyan Kumar</a:t>
            </a:r>
            <a:r>
              <a:rPr lang="en" sz="1800" b="1" dirty="0">
                <a:solidFill>
                  <a:schemeClr val="accent3"/>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p:nvPr/>
        </p:nvSpPr>
        <p:spPr>
          <a:xfrm>
            <a:off x="1505125" y="59475"/>
            <a:ext cx="5854500" cy="3081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indent="457200" algn="ctr" rtl="0">
              <a:spcBef>
                <a:spcPts val="0"/>
              </a:spcBef>
              <a:buNone/>
            </a:pPr>
            <a:r>
              <a:rPr lang="en" sz="1600" dirty="0">
                <a:solidFill>
                  <a:srgbClr val="FF0000"/>
                </a:solidFill>
              </a:rPr>
              <a:t>  Activity Diagram for Transaction </a:t>
            </a:r>
          </a:p>
        </p:txBody>
      </p:sp>
      <p:sp>
        <p:nvSpPr>
          <p:cNvPr id="265" name="Shape 265"/>
          <p:cNvSpPr/>
          <p:nvPr/>
        </p:nvSpPr>
        <p:spPr>
          <a:xfrm>
            <a:off x="4029475" y="663675"/>
            <a:ext cx="355500" cy="355500"/>
          </a:xfrm>
          <a:prstGeom prst="flowChartConnector">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66" name="Shape 266"/>
          <p:cNvCxnSpPr>
            <a:stCxn id="265" idx="4"/>
          </p:cNvCxnSpPr>
          <p:nvPr/>
        </p:nvCxnSpPr>
        <p:spPr>
          <a:xfrm>
            <a:off x="4207225" y="1019175"/>
            <a:ext cx="0" cy="237000"/>
          </a:xfrm>
          <a:prstGeom prst="straightConnector1">
            <a:avLst/>
          </a:prstGeom>
          <a:noFill/>
          <a:ln w="9525" cap="flat" cmpd="sng">
            <a:solidFill>
              <a:schemeClr val="dk2"/>
            </a:solidFill>
            <a:prstDash val="solid"/>
            <a:round/>
            <a:headEnd type="none" w="lg" len="lg"/>
            <a:tailEnd type="triangle" w="lg" len="lg"/>
          </a:ln>
        </p:spPr>
      </p:cxnSp>
      <p:sp>
        <p:nvSpPr>
          <p:cNvPr id="267" name="Shape 267"/>
          <p:cNvSpPr/>
          <p:nvPr/>
        </p:nvSpPr>
        <p:spPr>
          <a:xfrm>
            <a:off x="3647425" y="1274025"/>
            <a:ext cx="1107900" cy="42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spcBef>
                <a:spcPts val="0"/>
              </a:spcBef>
              <a:buNone/>
            </a:pPr>
            <a:r>
              <a:rPr lang="en" dirty="0"/>
              <a:t>            </a:t>
            </a:r>
          </a:p>
          <a:p>
            <a:pPr marL="0" lvl="0" indent="0" rtl="0">
              <a:spcBef>
                <a:spcPts val="0"/>
              </a:spcBef>
              <a:buNone/>
            </a:pPr>
            <a:r>
              <a:rPr lang="en" dirty="0"/>
              <a:t>              </a:t>
            </a:r>
          </a:p>
          <a:p>
            <a:pPr marL="0" lvl="0" indent="0" rtl="0">
              <a:spcBef>
                <a:spcPts val="0"/>
              </a:spcBef>
              <a:buNone/>
            </a:pPr>
            <a:r>
              <a:rPr lang="en" dirty="0"/>
              <a:t>      </a:t>
            </a:r>
            <a:r>
              <a:rPr lang="en" sz="1600" dirty="0"/>
              <a:t>Login  </a:t>
            </a:r>
            <a:endParaRPr lang="en" dirty="0"/>
          </a:p>
          <a:p>
            <a:pPr marL="0" lvl="0" indent="0" rtl="0">
              <a:spcBef>
                <a:spcPts val="0"/>
              </a:spcBef>
              <a:buNone/>
            </a:pPr>
            <a:r>
              <a:rPr lang="en" dirty="0"/>
              <a:t>          </a:t>
            </a:r>
          </a:p>
          <a:p>
            <a:pPr lvl="0" indent="457200" rtl="0">
              <a:spcBef>
                <a:spcPts val="0"/>
              </a:spcBef>
              <a:buNone/>
            </a:pPr>
            <a:endParaRPr dirty="0"/>
          </a:p>
        </p:txBody>
      </p:sp>
      <p:cxnSp>
        <p:nvCxnSpPr>
          <p:cNvPr id="268" name="Shape 268"/>
          <p:cNvCxnSpPr>
            <a:stCxn id="267" idx="2"/>
          </p:cNvCxnSpPr>
          <p:nvPr/>
        </p:nvCxnSpPr>
        <p:spPr>
          <a:xfrm flipH="1">
            <a:off x="4189675" y="1700625"/>
            <a:ext cx="11700" cy="237000"/>
          </a:xfrm>
          <a:prstGeom prst="straightConnector1">
            <a:avLst/>
          </a:prstGeom>
          <a:noFill/>
          <a:ln w="9525" cap="flat" cmpd="sng">
            <a:solidFill>
              <a:schemeClr val="dk2"/>
            </a:solidFill>
            <a:prstDash val="solid"/>
            <a:round/>
            <a:headEnd type="none" w="lg" len="lg"/>
            <a:tailEnd type="triangle" w="lg" len="lg"/>
          </a:ln>
        </p:spPr>
      </p:cxnSp>
      <p:sp>
        <p:nvSpPr>
          <p:cNvPr id="269" name="Shape 269"/>
          <p:cNvSpPr/>
          <p:nvPr/>
        </p:nvSpPr>
        <p:spPr>
          <a:xfrm>
            <a:off x="3164125" y="2525775"/>
            <a:ext cx="2062800" cy="11169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dirty="0"/>
          </a:p>
          <a:p>
            <a:pPr lvl="0" rtl="0">
              <a:spcBef>
                <a:spcPts val="0"/>
              </a:spcBef>
              <a:buNone/>
            </a:pPr>
            <a:r>
              <a:rPr lang="en" sz="1400" dirty="0"/>
              <a:t>Trans.</a:t>
            </a:r>
          </a:p>
          <a:p>
            <a:pPr lvl="0"/>
            <a:r>
              <a:rPr lang="en" sz="1400" dirty="0"/>
              <a:t>Passworo</a:t>
            </a:r>
            <a:r>
              <a:rPr lang="en-IN" sz="1400" dirty="0"/>
              <a:t>d</a:t>
            </a:r>
            <a:r>
              <a:rPr lang="en" sz="1400" dirty="0"/>
              <a:t> Validatin</a:t>
            </a:r>
          </a:p>
          <a:p>
            <a:pPr lvl="0" rtl="0">
              <a:spcBef>
                <a:spcPts val="0"/>
              </a:spcBef>
              <a:buNone/>
            </a:pPr>
            <a:endParaRPr sz="1400" dirty="0"/>
          </a:p>
        </p:txBody>
      </p:sp>
      <p:cxnSp>
        <p:nvCxnSpPr>
          <p:cNvPr id="270" name="Shape 270"/>
          <p:cNvCxnSpPr>
            <a:stCxn id="269" idx="2"/>
          </p:cNvCxnSpPr>
          <p:nvPr/>
        </p:nvCxnSpPr>
        <p:spPr>
          <a:xfrm flipH="1">
            <a:off x="4183825" y="3642675"/>
            <a:ext cx="11700" cy="426600"/>
          </a:xfrm>
          <a:prstGeom prst="straightConnector1">
            <a:avLst/>
          </a:prstGeom>
          <a:noFill/>
          <a:ln w="9525" cap="flat" cmpd="sng">
            <a:solidFill>
              <a:schemeClr val="dk2"/>
            </a:solidFill>
            <a:prstDash val="solid"/>
            <a:round/>
            <a:headEnd type="none" w="lg" len="lg"/>
            <a:tailEnd type="triangle" w="lg" len="lg"/>
          </a:ln>
        </p:spPr>
      </p:cxnSp>
      <p:sp>
        <p:nvSpPr>
          <p:cNvPr id="271" name="Shape 271"/>
          <p:cNvSpPr/>
          <p:nvPr/>
        </p:nvSpPr>
        <p:spPr>
          <a:xfrm>
            <a:off x="6065025" y="4230825"/>
            <a:ext cx="1398600" cy="639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spcBef>
                <a:spcPts val="0"/>
              </a:spcBef>
              <a:buNone/>
            </a:pPr>
            <a:r>
              <a:rPr lang="en" sz="1400" dirty="0"/>
              <a:t>     Logged In </a:t>
            </a:r>
          </a:p>
        </p:txBody>
      </p:sp>
      <p:sp>
        <p:nvSpPr>
          <p:cNvPr id="272" name="Shape 272"/>
          <p:cNvSpPr/>
          <p:nvPr/>
        </p:nvSpPr>
        <p:spPr>
          <a:xfrm>
            <a:off x="8290025" y="4362675"/>
            <a:ext cx="438600" cy="4266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8384825" y="4457475"/>
            <a:ext cx="249000" cy="237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1" idx="3"/>
            <a:endCxn id="272" idx="2"/>
          </p:cNvCxnSpPr>
          <p:nvPr/>
        </p:nvCxnSpPr>
        <p:spPr>
          <a:xfrm>
            <a:off x="7463625" y="4550775"/>
            <a:ext cx="826500" cy="25200"/>
          </a:xfrm>
          <a:prstGeom prst="straightConnector1">
            <a:avLst/>
          </a:prstGeom>
          <a:noFill/>
          <a:ln w="9525" cap="flat" cmpd="sng">
            <a:solidFill>
              <a:schemeClr val="dk2"/>
            </a:solidFill>
            <a:prstDash val="solid"/>
            <a:round/>
            <a:headEnd type="none" w="lg" len="lg"/>
            <a:tailEnd type="triangle" w="lg" len="lg"/>
          </a:ln>
        </p:spPr>
      </p:cxnSp>
      <p:sp>
        <p:nvSpPr>
          <p:cNvPr id="275" name="Shape 275"/>
          <p:cNvSpPr txBox="1"/>
          <p:nvPr/>
        </p:nvSpPr>
        <p:spPr>
          <a:xfrm>
            <a:off x="5629400" y="3413150"/>
            <a:ext cx="592500" cy="355500"/>
          </a:xfrm>
          <a:prstGeom prst="rect">
            <a:avLst/>
          </a:prstGeom>
          <a:noFill/>
          <a:ln>
            <a:noFill/>
          </a:ln>
        </p:spPr>
        <p:txBody>
          <a:bodyPr lIns="91425" tIns="91425" rIns="91425" bIns="91425" anchor="t" anchorCtr="0">
            <a:noAutofit/>
          </a:bodyPr>
          <a:lstStyle/>
          <a:p>
            <a:pPr lvl="0" rtl="0">
              <a:spcBef>
                <a:spcPts val="0"/>
              </a:spcBef>
              <a:buNone/>
            </a:pPr>
            <a:r>
              <a:rPr lang="en"/>
              <a:t>No</a:t>
            </a:r>
          </a:p>
        </p:txBody>
      </p:sp>
      <p:sp>
        <p:nvSpPr>
          <p:cNvPr id="276" name="Shape 276"/>
          <p:cNvSpPr txBox="1"/>
          <p:nvPr/>
        </p:nvSpPr>
        <p:spPr>
          <a:xfrm>
            <a:off x="4275750" y="3484275"/>
            <a:ext cx="592500" cy="355500"/>
          </a:xfrm>
          <a:prstGeom prst="rect">
            <a:avLst/>
          </a:prstGeom>
          <a:noFill/>
          <a:ln>
            <a:noFill/>
          </a:ln>
        </p:spPr>
        <p:txBody>
          <a:bodyPr lIns="91425" tIns="91425" rIns="91425" bIns="91425" anchor="t" anchorCtr="0">
            <a:noAutofit/>
          </a:bodyPr>
          <a:lstStyle/>
          <a:p>
            <a:pPr lvl="0" rtl="0">
              <a:spcBef>
                <a:spcPts val="0"/>
              </a:spcBef>
              <a:buNone/>
            </a:pPr>
            <a:r>
              <a:rPr lang="en"/>
              <a:t>Yes</a:t>
            </a:r>
          </a:p>
        </p:txBody>
      </p:sp>
      <p:sp>
        <p:nvSpPr>
          <p:cNvPr id="277" name="Shape 277"/>
          <p:cNvSpPr/>
          <p:nvPr/>
        </p:nvSpPr>
        <p:spPr>
          <a:xfrm>
            <a:off x="6032275" y="509625"/>
            <a:ext cx="1422300" cy="663600"/>
          </a:xfrm>
          <a:prstGeom prst="snip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spcBef>
                <a:spcPts val="0"/>
              </a:spcBef>
              <a:buNone/>
            </a:pPr>
            <a:r>
              <a:rPr lang="en" sz="1600" dirty="0"/>
              <a:t>    </a:t>
            </a:r>
            <a:r>
              <a:rPr lang="en" sz="1400" dirty="0"/>
              <a:t>Registered 	User</a:t>
            </a:r>
            <a:endParaRPr lang="en" sz="1600" dirty="0"/>
          </a:p>
        </p:txBody>
      </p:sp>
      <p:cxnSp>
        <p:nvCxnSpPr>
          <p:cNvPr id="278" name="Shape 278"/>
          <p:cNvCxnSpPr>
            <a:stCxn id="265" idx="6"/>
            <a:endCxn id="277" idx="2"/>
          </p:cNvCxnSpPr>
          <p:nvPr/>
        </p:nvCxnSpPr>
        <p:spPr>
          <a:xfrm>
            <a:off x="4384975" y="841425"/>
            <a:ext cx="1647300" cy="0"/>
          </a:xfrm>
          <a:prstGeom prst="straightConnector1">
            <a:avLst/>
          </a:prstGeom>
          <a:noFill/>
          <a:ln w="9525" cap="flat" cmpd="sng">
            <a:solidFill>
              <a:schemeClr val="dk2"/>
            </a:solidFill>
            <a:prstDash val="solid"/>
            <a:round/>
            <a:headEnd type="none" w="lg" len="lg"/>
            <a:tailEnd type="none" w="lg" len="lg"/>
          </a:ln>
        </p:spPr>
      </p:cxnSp>
      <p:sp>
        <p:nvSpPr>
          <p:cNvPr id="279" name="Shape 279"/>
          <p:cNvSpPr/>
          <p:nvPr/>
        </p:nvSpPr>
        <p:spPr>
          <a:xfrm>
            <a:off x="3310975" y="1917000"/>
            <a:ext cx="1769100" cy="42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spcBef>
                <a:spcPts val="0"/>
              </a:spcBef>
              <a:buNone/>
            </a:pPr>
            <a:r>
              <a:rPr lang="en" dirty="0"/>
              <a:t>            </a:t>
            </a:r>
          </a:p>
          <a:p>
            <a:pPr marL="0" lvl="0" indent="0" rtl="0">
              <a:spcBef>
                <a:spcPts val="0"/>
              </a:spcBef>
              <a:buNone/>
            </a:pPr>
            <a:r>
              <a:rPr lang="en" dirty="0"/>
              <a:t>              </a:t>
            </a:r>
          </a:p>
          <a:p>
            <a:pPr marL="0" lvl="0" indent="0" rtl="0">
              <a:spcBef>
                <a:spcPts val="0"/>
              </a:spcBef>
              <a:buNone/>
            </a:pPr>
            <a:r>
              <a:rPr lang="en" dirty="0"/>
              <a:t>  </a:t>
            </a:r>
            <a:r>
              <a:rPr lang="en" sz="1400" dirty="0"/>
              <a:t>Transaction Form  </a:t>
            </a:r>
            <a:endParaRPr lang="en" dirty="0"/>
          </a:p>
          <a:p>
            <a:pPr marL="0" lvl="0" indent="0" rtl="0">
              <a:spcBef>
                <a:spcPts val="0"/>
              </a:spcBef>
              <a:buNone/>
            </a:pPr>
            <a:r>
              <a:rPr lang="en" dirty="0"/>
              <a:t>          </a:t>
            </a:r>
          </a:p>
          <a:p>
            <a:pPr lvl="0" indent="457200" rtl="0">
              <a:spcBef>
                <a:spcPts val="0"/>
              </a:spcBef>
              <a:buNone/>
            </a:pPr>
            <a:endParaRPr dirty="0"/>
          </a:p>
        </p:txBody>
      </p:sp>
      <p:sp>
        <p:nvSpPr>
          <p:cNvPr id="280" name="Shape 280"/>
          <p:cNvSpPr/>
          <p:nvPr/>
        </p:nvSpPr>
        <p:spPr>
          <a:xfrm>
            <a:off x="3175825" y="4017525"/>
            <a:ext cx="2062800" cy="11169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dirty="0"/>
              <a:t>Sufficient Balance</a:t>
            </a:r>
          </a:p>
        </p:txBody>
      </p:sp>
      <p:cxnSp>
        <p:nvCxnSpPr>
          <p:cNvPr id="281" name="Shape 281"/>
          <p:cNvCxnSpPr>
            <a:endCxn id="271" idx="1"/>
          </p:cNvCxnSpPr>
          <p:nvPr/>
        </p:nvCxnSpPr>
        <p:spPr>
          <a:xfrm rot="10800000" flipH="1">
            <a:off x="5238525" y="4550775"/>
            <a:ext cx="826500" cy="252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69" idx="0"/>
          </p:cNvCxnSpPr>
          <p:nvPr/>
        </p:nvCxnSpPr>
        <p:spPr>
          <a:xfrm>
            <a:off x="4195525" y="2304975"/>
            <a:ext cx="0" cy="2208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p:nvPr/>
        </p:nvCxnSpPr>
        <p:spPr>
          <a:xfrm rot="10800000" flipH="1">
            <a:off x="5570150" y="2145075"/>
            <a:ext cx="35700" cy="2417700"/>
          </a:xfrm>
          <a:prstGeom prst="straightConnector1">
            <a:avLst/>
          </a:prstGeom>
          <a:noFill/>
          <a:ln w="9525" cap="flat" cmpd="sng">
            <a:solidFill>
              <a:schemeClr val="dk2"/>
            </a:solidFill>
            <a:prstDash val="solid"/>
            <a:round/>
            <a:headEnd type="none" w="lg" len="lg"/>
            <a:tailEnd type="none" w="lg" len="lg"/>
          </a:ln>
        </p:spPr>
      </p:cxnSp>
      <p:cxnSp>
        <p:nvCxnSpPr>
          <p:cNvPr id="284" name="Shape 284"/>
          <p:cNvCxnSpPr>
            <a:endCxn id="279" idx="3"/>
          </p:cNvCxnSpPr>
          <p:nvPr/>
        </p:nvCxnSpPr>
        <p:spPr>
          <a:xfrm rot="10800000">
            <a:off x="5080075" y="2130300"/>
            <a:ext cx="549300" cy="14700"/>
          </a:xfrm>
          <a:prstGeom prst="straightConnector1">
            <a:avLst/>
          </a:prstGeom>
          <a:noFill/>
          <a:ln w="9525" cap="flat" cmpd="sng">
            <a:solidFill>
              <a:schemeClr val="dk2"/>
            </a:solidFill>
            <a:prstDash val="solid"/>
            <a:round/>
            <a:headEnd type="none" w="lg" len="lg"/>
            <a:tailEnd type="triangle" w="lg" len="lg"/>
          </a:ln>
        </p:spPr>
      </p:cxnSp>
      <p:cxnSp>
        <p:nvCxnSpPr>
          <p:cNvPr id="285" name="Shape 285"/>
          <p:cNvCxnSpPr>
            <a:stCxn id="269" idx="3"/>
          </p:cNvCxnSpPr>
          <p:nvPr/>
        </p:nvCxnSpPr>
        <p:spPr>
          <a:xfrm>
            <a:off x="5226925" y="3084225"/>
            <a:ext cx="378900" cy="9000"/>
          </a:xfrm>
          <a:prstGeom prst="straightConnector1">
            <a:avLst/>
          </a:prstGeom>
          <a:noFill/>
          <a:ln w="9525" cap="flat" cmpd="sng">
            <a:solidFill>
              <a:schemeClr val="dk2"/>
            </a:solidFill>
            <a:prstDash val="solid"/>
            <a:round/>
            <a:headEnd type="none" w="lg" len="lg"/>
            <a:tailEnd type="none" w="lg" len="lg"/>
          </a:ln>
        </p:spPr>
      </p:cxnSp>
      <p:sp>
        <p:nvSpPr>
          <p:cNvPr id="286" name="Shape 286"/>
          <p:cNvSpPr txBox="1"/>
          <p:nvPr/>
        </p:nvSpPr>
        <p:spPr>
          <a:xfrm>
            <a:off x="5570150" y="4562625"/>
            <a:ext cx="549300" cy="355500"/>
          </a:xfrm>
          <a:prstGeom prst="rect">
            <a:avLst/>
          </a:prstGeom>
          <a:noFill/>
          <a:ln>
            <a:noFill/>
          </a:ln>
        </p:spPr>
        <p:txBody>
          <a:bodyPr lIns="91425" tIns="91425" rIns="91425" bIns="91425" anchor="t" anchorCtr="0">
            <a:noAutofit/>
          </a:bodyPr>
          <a:lstStyle/>
          <a:p>
            <a:pPr lvl="0" rtl="0">
              <a:spcBef>
                <a:spcPts val="0"/>
              </a:spcBef>
              <a:buNone/>
            </a:pPr>
            <a:r>
              <a:rPr lang="en"/>
              <a:t>Yes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p:nvPr/>
        </p:nvSpPr>
        <p:spPr>
          <a:xfrm>
            <a:off x="0" y="118525"/>
            <a:ext cx="9143999"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a:solidFill>
                  <a:schemeClr val="accent3"/>
                </a:solidFill>
              </a:rPr>
              <a:t>              </a:t>
            </a:r>
            <a:r>
              <a:rPr lang="en" sz="1600" dirty="0">
                <a:solidFill>
                  <a:srgbClr val="FF0000"/>
                </a:solidFill>
              </a:rPr>
              <a:t>WELCOME PAGE OF ROYACE BANK</a:t>
            </a:r>
            <a:endParaRPr lang="en" dirty="0">
              <a:solidFill>
                <a:srgbClr val="FF0000"/>
              </a:solidFill>
            </a:endParaRPr>
          </a:p>
        </p:txBody>
      </p:sp>
      <p:pic>
        <p:nvPicPr>
          <p:cNvPr id="292" name="Shape 292" descr="Welcome.png"/>
          <p:cNvPicPr preferRelativeResize="0"/>
          <p:nvPr/>
        </p:nvPicPr>
        <p:blipFill>
          <a:blip r:embed="rId3">
            <a:alphaModFix/>
          </a:blip>
          <a:stretch>
            <a:fillRect/>
          </a:stretch>
        </p:blipFill>
        <p:spPr>
          <a:xfrm>
            <a:off x="0" y="568875"/>
            <a:ext cx="9144000" cy="4573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a:off x="0" y="59250"/>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a:solidFill>
                  <a:schemeClr val="accent3"/>
                </a:solidFill>
              </a:rPr>
              <a:t>     </a:t>
            </a:r>
            <a:r>
              <a:rPr lang="en" sz="1600" dirty="0">
                <a:solidFill>
                  <a:srgbClr val="FF0000"/>
                </a:solidFill>
              </a:rPr>
              <a:t>   ACCOUNT DETAILS PAGE OF ROYACE BANK</a:t>
            </a:r>
            <a:endParaRPr lang="en" dirty="0">
              <a:solidFill>
                <a:srgbClr val="FF0000"/>
              </a:solidFill>
            </a:endParaRPr>
          </a:p>
        </p:txBody>
      </p:sp>
      <p:pic>
        <p:nvPicPr>
          <p:cNvPr id="298" name="Shape 298" descr="Account_Details.png"/>
          <p:cNvPicPr preferRelativeResize="0"/>
          <p:nvPr/>
        </p:nvPicPr>
        <p:blipFill>
          <a:blip r:embed="rId3">
            <a:alphaModFix/>
          </a:blip>
          <a:stretch>
            <a:fillRect/>
          </a:stretch>
        </p:blipFill>
        <p:spPr>
          <a:xfrm>
            <a:off x="0" y="630325"/>
            <a:ext cx="9144000" cy="451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a:solidFill>
                  <a:schemeClr val="accent3"/>
                </a:solidFill>
              </a:rPr>
              <a:t>        </a:t>
            </a:r>
            <a:r>
              <a:rPr lang="en" sz="1600" dirty="0">
                <a:solidFill>
                  <a:srgbClr val="FF0000"/>
                </a:solidFill>
              </a:rPr>
              <a:t>REGISTRATION PAGE OF ROYACE BANK</a:t>
            </a:r>
            <a:endParaRPr lang="en" dirty="0">
              <a:solidFill>
                <a:srgbClr val="FF0000"/>
              </a:solidFill>
            </a:endParaRPr>
          </a:p>
        </p:txBody>
      </p:sp>
      <p:pic>
        <p:nvPicPr>
          <p:cNvPr id="304" name="Shape 304" descr="Self-User Creation.png"/>
          <p:cNvPicPr preferRelativeResize="0"/>
          <p:nvPr/>
        </p:nvPicPr>
        <p:blipFill>
          <a:blip r:embed="rId3">
            <a:alphaModFix/>
          </a:blip>
          <a:stretch>
            <a:fillRect/>
          </a:stretch>
        </p:blipFill>
        <p:spPr>
          <a:xfrm>
            <a:off x="0" y="512349"/>
            <a:ext cx="9144000" cy="4629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IN" sz="1600" dirty="0">
                <a:solidFill>
                  <a:srgbClr val="FF0000"/>
                </a:solidFill>
              </a:rPr>
              <a:t>ABOUT US </a:t>
            </a:r>
            <a:r>
              <a:rPr lang="en" sz="1600" dirty="0">
                <a:solidFill>
                  <a:srgbClr val="FF0000"/>
                </a:solidFill>
              </a:rPr>
              <a:t>OF ROYACE BANK</a:t>
            </a:r>
            <a:endParaRPr lang="en" dirty="0">
              <a:solidFill>
                <a:srgbClr val="FF0000"/>
              </a:solidFill>
            </a:endParaRPr>
          </a:p>
        </p:txBody>
      </p:sp>
      <p:pic>
        <p:nvPicPr>
          <p:cNvPr id="2" name="Picture 1"/>
          <p:cNvPicPr>
            <a:picLocks noChangeAspect="1"/>
          </p:cNvPicPr>
          <p:nvPr/>
        </p:nvPicPr>
        <p:blipFill>
          <a:blip r:embed="rId3"/>
          <a:stretch>
            <a:fillRect/>
          </a:stretch>
        </p:blipFill>
        <p:spPr>
          <a:xfrm>
            <a:off x="1" y="512349"/>
            <a:ext cx="9144000" cy="4631151"/>
          </a:xfrm>
          <a:prstGeom prst="rect">
            <a:avLst/>
          </a:prstGeom>
        </p:spPr>
      </p:pic>
    </p:spTree>
    <p:extLst>
      <p:ext uri="{BB962C8B-B14F-4D97-AF65-F5344CB8AC3E}">
        <p14:creationId xmlns:p14="http://schemas.microsoft.com/office/powerpoint/2010/main" val="2283729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IN" sz="1600" dirty="0">
                <a:solidFill>
                  <a:srgbClr val="FF0000"/>
                </a:solidFill>
              </a:rPr>
              <a:t>TRANSACTION PAGE </a:t>
            </a:r>
            <a:r>
              <a:rPr lang="en" sz="1600" dirty="0">
                <a:solidFill>
                  <a:srgbClr val="FF0000"/>
                </a:solidFill>
              </a:rPr>
              <a:t>OF ROYACE BANK</a:t>
            </a:r>
            <a:endParaRPr lang="en" dirty="0">
              <a:solidFill>
                <a:srgbClr val="FF0000"/>
              </a:solidFill>
            </a:endParaRPr>
          </a:p>
        </p:txBody>
      </p:sp>
      <p:pic>
        <p:nvPicPr>
          <p:cNvPr id="4" name="Picture 3"/>
          <p:cNvPicPr/>
          <p:nvPr/>
        </p:nvPicPr>
        <p:blipFill>
          <a:blip r:embed="rId3"/>
          <a:stretch>
            <a:fillRect/>
          </a:stretch>
        </p:blipFill>
        <p:spPr>
          <a:xfrm>
            <a:off x="0" y="512349"/>
            <a:ext cx="9144000" cy="4631151"/>
          </a:xfrm>
          <a:prstGeom prst="rect">
            <a:avLst/>
          </a:prstGeom>
        </p:spPr>
      </p:pic>
    </p:spTree>
    <p:extLst>
      <p:ext uri="{BB962C8B-B14F-4D97-AF65-F5344CB8AC3E}">
        <p14:creationId xmlns:p14="http://schemas.microsoft.com/office/powerpoint/2010/main" val="243886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IN" sz="1600" dirty="0">
                <a:solidFill>
                  <a:srgbClr val="FF0000"/>
                </a:solidFill>
              </a:rPr>
              <a:t>REQUEST PAGE </a:t>
            </a:r>
            <a:r>
              <a:rPr lang="en" sz="1600" dirty="0">
                <a:solidFill>
                  <a:srgbClr val="FF0000"/>
                </a:solidFill>
              </a:rPr>
              <a:t>OF ROYACE BANK</a:t>
            </a:r>
            <a:endParaRPr lang="en" dirty="0">
              <a:solidFill>
                <a:srgbClr val="FF0000"/>
              </a:solidFill>
            </a:endParaRPr>
          </a:p>
        </p:txBody>
      </p:sp>
      <p:pic>
        <p:nvPicPr>
          <p:cNvPr id="3" name="Picture 2"/>
          <p:cNvPicPr/>
          <p:nvPr/>
        </p:nvPicPr>
        <p:blipFill>
          <a:blip r:embed="rId3"/>
          <a:stretch>
            <a:fillRect/>
          </a:stretch>
        </p:blipFill>
        <p:spPr>
          <a:xfrm>
            <a:off x="0" y="512349"/>
            <a:ext cx="9144000" cy="4631151"/>
          </a:xfrm>
          <a:prstGeom prst="rect">
            <a:avLst/>
          </a:prstGeom>
        </p:spPr>
      </p:pic>
    </p:spTree>
    <p:extLst>
      <p:ext uri="{BB962C8B-B14F-4D97-AF65-F5344CB8AC3E}">
        <p14:creationId xmlns:p14="http://schemas.microsoft.com/office/powerpoint/2010/main" val="174339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000" dirty="0">
                <a:solidFill>
                  <a:srgbClr val="FF0000"/>
                </a:solidFill>
              </a:rPr>
              <a:t>T</a:t>
            </a:r>
            <a:r>
              <a:rPr lang="en-IN" sz="2000" dirty="0">
                <a:solidFill>
                  <a:srgbClr val="FF0000"/>
                </a:solidFill>
              </a:rPr>
              <a:t>ESTING</a:t>
            </a:r>
            <a:endParaRPr lang="en" dirty="0">
              <a:solidFill>
                <a:srgbClr val="FF0000"/>
              </a:solidFill>
            </a:endParaRPr>
          </a:p>
        </p:txBody>
      </p:sp>
      <p:sp>
        <p:nvSpPr>
          <p:cNvPr id="2" name="TextBox 1"/>
          <p:cNvSpPr txBox="1"/>
          <p:nvPr/>
        </p:nvSpPr>
        <p:spPr>
          <a:xfrm>
            <a:off x="308344" y="733647"/>
            <a:ext cx="8633637" cy="286232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Black-Box Testing:</a:t>
            </a:r>
          </a:p>
          <a:p>
            <a:pPr>
              <a:lnSpc>
                <a:spcPct val="150000"/>
              </a:lnSpc>
            </a:pPr>
            <a:r>
              <a:rPr lang="en-US" dirty="0">
                <a:latin typeface="Times New Roman" panose="02020603050405020304" pitchFamily="18" charset="0"/>
                <a:cs typeface="Times New Roman" panose="02020603050405020304" pitchFamily="18" charset="0"/>
              </a:rPr>
              <a:t>The technique of testing without having any knowledge of the interior workings of the application is called black-box testing. The tester is oblivious to the system architecture and does not have access to the source code. Typically, while performing a black-box test, a tester will interact with the system's user interface by providing inputs and examining outputs without knowing how and where the inputs are worked upon.</a:t>
            </a:r>
          </a:p>
          <a:p>
            <a:endParaRPr lang="en-IN" dirty="0"/>
          </a:p>
        </p:txBody>
      </p:sp>
    </p:spTree>
    <p:extLst>
      <p:ext uri="{BB962C8B-B14F-4D97-AF65-F5344CB8AC3E}">
        <p14:creationId xmlns:p14="http://schemas.microsoft.com/office/powerpoint/2010/main" val="2602695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000" dirty="0">
                <a:solidFill>
                  <a:srgbClr val="FF0000"/>
                </a:solidFill>
              </a:rPr>
              <a:t>T</a:t>
            </a:r>
            <a:r>
              <a:rPr lang="en-IN" sz="2000" dirty="0">
                <a:solidFill>
                  <a:srgbClr val="FF0000"/>
                </a:solidFill>
              </a:rPr>
              <a:t>ESTING</a:t>
            </a:r>
            <a:endParaRPr lang="en" dirty="0">
              <a:solidFill>
                <a:srgbClr val="FF0000"/>
              </a:solidFill>
            </a:endParaRPr>
          </a:p>
        </p:txBody>
      </p:sp>
      <p:sp>
        <p:nvSpPr>
          <p:cNvPr id="3" name="Rectangle 2"/>
          <p:cNvSpPr/>
          <p:nvPr/>
        </p:nvSpPr>
        <p:spPr>
          <a:xfrm>
            <a:off x="233915" y="863590"/>
            <a:ext cx="8697433" cy="2169825"/>
          </a:xfrm>
          <a:prstGeom prst="rect">
            <a:avLst/>
          </a:prstGeom>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White-Box Testing:</a:t>
            </a:r>
          </a:p>
          <a:p>
            <a:pPr>
              <a:lnSpc>
                <a:spcPct val="150000"/>
              </a:lnSpc>
            </a:pPr>
            <a:r>
              <a:rPr lang="en-US" dirty="0">
                <a:latin typeface="Times New Roman" panose="02020603050405020304" pitchFamily="18" charset="0"/>
                <a:cs typeface="Times New Roman" panose="02020603050405020304" pitchFamily="18" charset="0"/>
              </a:rPr>
              <a:t>White-box testing is the detailed investigation of internal logic and structure of the code. White-box testing is also called </a:t>
            </a:r>
            <a:r>
              <a:rPr lang="en-US" b="1" dirty="0">
                <a:latin typeface="Times New Roman" panose="02020603050405020304" pitchFamily="18" charset="0"/>
                <a:cs typeface="Times New Roman" panose="02020603050405020304" pitchFamily="18" charset="0"/>
              </a:rPr>
              <a:t>glass testing</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open-box testing</a:t>
            </a:r>
            <a:r>
              <a:rPr lang="en-US" dirty="0">
                <a:latin typeface="Times New Roman" panose="02020603050405020304" pitchFamily="18" charset="0"/>
                <a:cs typeface="Times New Roman" panose="02020603050405020304" pitchFamily="18" charset="0"/>
              </a:rPr>
              <a:t>. In order to perform </a:t>
            </a:r>
            <a:r>
              <a:rPr lang="en-US" b="1" dirty="0">
                <a:latin typeface="Times New Roman" panose="02020603050405020304" pitchFamily="18" charset="0"/>
                <a:cs typeface="Times New Roman" panose="02020603050405020304" pitchFamily="18" charset="0"/>
              </a:rPr>
              <a:t>white-box</a:t>
            </a:r>
            <a:r>
              <a:rPr lang="en-US" dirty="0">
                <a:latin typeface="Times New Roman" panose="02020603050405020304" pitchFamily="18" charset="0"/>
                <a:cs typeface="Times New Roman" panose="02020603050405020304" pitchFamily="18" charset="0"/>
              </a:rPr>
              <a:t> testing on an application, a tester needs to know the internal workings of the code.</a:t>
            </a:r>
          </a:p>
        </p:txBody>
      </p:sp>
    </p:spTree>
    <p:extLst>
      <p:ext uri="{BB962C8B-B14F-4D97-AF65-F5344CB8AC3E}">
        <p14:creationId xmlns:p14="http://schemas.microsoft.com/office/powerpoint/2010/main" val="656220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IN" dirty="0">
                <a:solidFill>
                  <a:srgbClr val="FF0000"/>
                </a:solidFill>
              </a:rPr>
              <a:t>EMPTY PASSWORD USECASE</a:t>
            </a:r>
            <a:endParaRPr lang="en" dirty="0">
              <a:solidFill>
                <a:srgbClr val="FF0000"/>
              </a:solidFill>
            </a:endParaRPr>
          </a:p>
        </p:txBody>
      </p:sp>
      <p:pic>
        <p:nvPicPr>
          <p:cNvPr id="3" name="Picture 2"/>
          <p:cNvPicPr/>
          <p:nvPr/>
        </p:nvPicPr>
        <p:blipFill>
          <a:blip r:embed="rId3"/>
          <a:stretch>
            <a:fillRect/>
          </a:stretch>
        </p:blipFill>
        <p:spPr>
          <a:xfrm>
            <a:off x="1" y="512349"/>
            <a:ext cx="9144000" cy="4631151"/>
          </a:xfrm>
          <a:prstGeom prst="rect">
            <a:avLst/>
          </a:prstGeom>
        </p:spPr>
      </p:pic>
    </p:spTree>
    <p:extLst>
      <p:ext uri="{BB962C8B-B14F-4D97-AF65-F5344CB8AC3E}">
        <p14:creationId xmlns:p14="http://schemas.microsoft.com/office/powerpoint/2010/main" val="26634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67"/>
        <p:cNvGrpSpPr/>
        <p:nvPr/>
      </p:nvGrpSpPr>
      <p:grpSpPr>
        <a:xfrm>
          <a:off x="0" y="0"/>
          <a:ext cx="0" cy="0"/>
          <a:chOff x="0" y="0"/>
          <a:chExt cx="0" cy="0"/>
        </a:xfrm>
      </p:grpSpPr>
      <p:sp>
        <p:nvSpPr>
          <p:cNvPr id="68" name="Shape 68"/>
          <p:cNvSpPr txBox="1"/>
          <p:nvPr/>
        </p:nvSpPr>
        <p:spPr>
          <a:xfrm>
            <a:off x="2796569" y="110635"/>
            <a:ext cx="3384900" cy="802200"/>
          </a:xfrm>
          <a:prstGeom prst="rect">
            <a:avLst/>
          </a:prstGeom>
          <a:noFill/>
          <a:ln>
            <a:noFill/>
          </a:ln>
        </p:spPr>
        <p:txBody>
          <a:bodyPr lIns="91425" tIns="91425" rIns="91425" bIns="91425" anchor="t" anchorCtr="0">
            <a:noAutofit/>
          </a:bodyPr>
          <a:lstStyle/>
          <a:p>
            <a:pPr lvl="0" algn="ctr">
              <a:spcBef>
                <a:spcPts val="0"/>
              </a:spcBef>
              <a:buNone/>
            </a:pP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       Abstract</a:t>
            </a:r>
          </a:p>
          <a:p>
            <a:pPr lvl="0">
              <a:spcBef>
                <a:spcPts val="0"/>
              </a:spcBef>
              <a:buNone/>
            </a:pPr>
            <a:endParaRPr sz="2400" dirty="0">
              <a:solidFill>
                <a:schemeClr val="accent3"/>
              </a:solidFill>
              <a:latin typeface="Alfa Slab One"/>
              <a:ea typeface="Alfa Slab One"/>
              <a:cs typeface="Alfa Slab One"/>
              <a:sym typeface="Alfa Slab One"/>
            </a:endParaRPr>
          </a:p>
          <a:p>
            <a:pPr lvl="0">
              <a:spcBef>
                <a:spcPts val="0"/>
              </a:spcBef>
              <a:buNone/>
            </a:pPr>
            <a:endParaRPr sz="2400" dirty="0">
              <a:solidFill>
                <a:schemeClr val="accent3"/>
              </a:solidFill>
              <a:latin typeface="Alfa Slab One"/>
              <a:ea typeface="Alfa Slab One"/>
              <a:cs typeface="Alfa Slab One"/>
              <a:sym typeface="Alfa Slab One"/>
            </a:endParaRPr>
          </a:p>
        </p:txBody>
      </p:sp>
      <p:sp>
        <p:nvSpPr>
          <p:cNvPr id="69" name="Shape 69"/>
          <p:cNvSpPr txBox="1"/>
          <p:nvPr/>
        </p:nvSpPr>
        <p:spPr>
          <a:xfrm>
            <a:off x="563022" y="678919"/>
            <a:ext cx="8176800" cy="4033500"/>
          </a:xfrm>
          <a:prstGeom prst="rect">
            <a:avLst/>
          </a:prstGeom>
          <a:noFill/>
          <a:ln>
            <a:noFill/>
          </a:ln>
        </p:spPr>
        <p:txBody>
          <a:bodyPr lIns="91425" tIns="91425" rIns="91425" bIns="91425" anchor="t" anchorCtr="0">
            <a:noAutofit/>
          </a:bodyPr>
          <a:lstStyle/>
          <a:p>
            <a:pPr lvl="0" algn="just">
              <a:lnSpc>
                <a:spcPct val="150000"/>
              </a:lnSpc>
              <a:spcBef>
                <a:spcPts val="0"/>
              </a:spcBef>
              <a:buNone/>
            </a:pPr>
            <a:r>
              <a:rPr lang="en" sz="1800" dirty="0">
                <a:latin typeface="Times New Roman" panose="02020603050405020304" pitchFamily="18" charset="0"/>
                <a:ea typeface="Ubuntu"/>
                <a:cs typeface="Times New Roman" panose="02020603050405020304" pitchFamily="18" charset="0"/>
                <a:sym typeface="Ubuntu"/>
              </a:rPr>
              <a:t>This project aims at creation of a secure Internet banking system. This will be accessible to all customers who have a valid User Id and Password. This is an approach to provide an opportunity to the customers to have some important transactions to be done from where they are at present without moving to bank. In this project we are going to deal the existing facts in the bank i.e.; the transactions which takes place between customer and bank. We provide a real time environment for the existing system in the bank. We deal in the method transaction in the bank can be made faster and easier that is our project is an internet based computerized approach towards banking</a:t>
            </a:r>
            <a:r>
              <a:rPr lang="en" sz="1800" dirty="0">
                <a:latin typeface="Ubuntu"/>
                <a:ea typeface="Ubuntu"/>
                <a:cs typeface="Ubuntu"/>
                <a:sym typeface="Ubuntu"/>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a:solidFill>
                  <a:srgbClr val="FF0000"/>
                </a:solidFill>
              </a:rPr>
              <a:t>INVALID PASSWORD USECASE</a:t>
            </a:r>
            <a:endParaRPr lang="en" sz="1600" dirty="0">
              <a:solidFill>
                <a:srgbClr val="FF0000"/>
              </a:solidFill>
            </a:endParaRPr>
          </a:p>
        </p:txBody>
      </p:sp>
      <p:pic>
        <p:nvPicPr>
          <p:cNvPr id="3" name="Picture 2"/>
          <p:cNvPicPr/>
          <p:nvPr/>
        </p:nvPicPr>
        <p:blipFill>
          <a:blip r:embed="rId3"/>
          <a:stretch>
            <a:fillRect/>
          </a:stretch>
        </p:blipFill>
        <p:spPr>
          <a:xfrm>
            <a:off x="0" y="512349"/>
            <a:ext cx="9144000" cy="4631151"/>
          </a:xfrm>
          <a:prstGeom prst="rect">
            <a:avLst/>
          </a:prstGeom>
        </p:spPr>
      </p:pic>
    </p:spTree>
    <p:extLst>
      <p:ext uri="{BB962C8B-B14F-4D97-AF65-F5344CB8AC3E}">
        <p14:creationId xmlns:p14="http://schemas.microsoft.com/office/powerpoint/2010/main" val="8010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600" dirty="0">
                <a:solidFill>
                  <a:srgbClr val="FF0000"/>
                </a:solidFill>
              </a:rPr>
              <a:t>I</a:t>
            </a:r>
            <a:r>
              <a:rPr lang="en-IN" sz="1600" dirty="0">
                <a:solidFill>
                  <a:srgbClr val="FF0000"/>
                </a:solidFill>
              </a:rPr>
              <a:t>NVALID CREDENTIALS USECASE</a:t>
            </a:r>
            <a:endParaRPr lang="en" sz="1600" dirty="0">
              <a:solidFill>
                <a:srgbClr val="FF0000"/>
              </a:solidFill>
            </a:endParaRPr>
          </a:p>
        </p:txBody>
      </p:sp>
      <p:pic>
        <p:nvPicPr>
          <p:cNvPr id="3" name="Picture 2"/>
          <p:cNvPicPr/>
          <p:nvPr/>
        </p:nvPicPr>
        <p:blipFill>
          <a:blip r:embed="rId3"/>
          <a:stretch>
            <a:fillRect/>
          </a:stretch>
        </p:blipFill>
        <p:spPr>
          <a:xfrm>
            <a:off x="0" y="512349"/>
            <a:ext cx="9143999" cy="4631151"/>
          </a:xfrm>
          <a:prstGeom prst="rect">
            <a:avLst/>
          </a:prstGeom>
        </p:spPr>
      </p:pic>
    </p:spTree>
    <p:extLst>
      <p:ext uri="{BB962C8B-B14F-4D97-AF65-F5344CB8AC3E}">
        <p14:creationId xmlns:p14="http://schemas.microsoft.com/office/powerpoint/2010/main" val="99399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600" dirty="0">
                <a:solidFill>
                  <a:srgbClr val="FF0000"/>
                </a:solidFill>
              </a:rPr>
              <a:t>EMPTY PAN No. USECASE</a:t>
            </a:r>
            <a:endParaRPr lang="en" dirty="0">
              <a:solidFill>
                <a:srgbClr val="FF0000"/>
              </a:solidFill>
            </a:endParaRPr>
          </a:p>
        </p:txBody>
      </p:sp>
      <p:pic>
        <p:nvPicPr>
          <p:cNvPr id="3" name="Picture 2"/>
          <p:cNvPicPr/>
          <p:nvPr/>
        </p:nvPicPr>
        <p:blipFill>
          <a:blip r:embed="rId3"/>
          <a:stretch>
            <a:fillRect/>
          </a:stretch>
        </p:blipFill>
        <p:spPr>
          <a:xfrm>
            <a:off x="0" y="512349"/>
            <a:ext cx="9143999" cy="4631151"/>
          </a:xfrm>
          <a:prstGeom prst="rect">
            <a:avLst/>
          </a:prstGeom>
        </p:spPr>
      </p:pic>
    </p:spTree>
    <p:extLst>
      <p:ext uri="{BB962C8B-B14F-4D97-AF65-F5344CB8AC3E}">
        <p14:creationId xmlns:p14="http://schemas.microsoft.com/office/powerpoint/2010/main" val="31361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a:solidFill>
                  <a:srgbClr val="FF0000"/>
                </a:solidFill>
              </a:rPr>
              <a:t>TRANSACTION INVAID USE CASE</a:t>
            </a:r>
            <a:endParaRPr lang="en" dirty="0">
              <a:solidFill>
                <a:srgbClr val="FF0000"/>
              </a:solidFill>
            </a:endParaRPr>
          </a:p>
        </p:txBody>
      </p:sp>
      <p:pic>
        <p:nvPicPr>
          <p:cNvPr id="3" name="Picture 2"/>
          <p:cNvPicPr/>
          <p:nvPr/>
        </p:nvPicPr>
        <p:blipFill>
          <a:blip r:embed="rId3"/>
          <a:stretch>
            <a:fillRect/>
          </a:stretch>
        </p:blipFill>
        <p:spPr>
          <a:xfrm>
            <a:off x="0" y="512349"/>
            <a:ext cx="9144000" cy="4631151"/>
          </a:xfrm>
          <a:prstGeom prst="rect">
            <a:avLst/>
          </a:prstGeom>
        </p:spPr>
      </p:pic>
    </p:spTree>
    <p:extLst>
      <p:ext uri="{BB962C8B-B14F-4D97-AF65-F5344CB8AC3E}">
        <p14:creationId xmlns:p14="http://schemas.microsoft.com/office/powerpoint/2010/main" val="698035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168549"/>
            <a:ext cx="9144000" cy="3438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a:solidFill>
                  <a:srgbClr val="FF0000"/>
                </a:solidFill>
              </a:rPr>
              <a:t>REFERENCES</a:t>
            </a:r>
            <a:endParaRPr lang="en" dirty="0">
              <a:solidFill>
                <a:srgbClr val="FF0000"/>
              </a:solidFill>
            </a:endParaRPr>
          </a:p>
        </p:txBody>
      </p:sp>
      <p:sp>
        <p:nvSpPr>
          <p:cNvPr id="2" name="TextBox 1"/>
          <p:cNvSpPr txBox="1"/>
          <p:nvPr/>
        </p:nvSpPr>
        <p:spPr>
          <a:xfrm>
            <a:off x="372140" y="829340"/>
            <a:ext cx="8389088" cy="2031325"/>
          </a:xfrm>
          <a:prstGeom prst="rect">
            <a:avLst/>
          </a:prstGeom>
          <a:noFill/>
        </p:spPr>
        <p:txBody>
          <a:bodyPr wrap="square" rtlCol="0">
            <a:spAutoFit/>
          </a:bodyPr>
          <a:lstStyle/>
          <a:p>
            <a:pPr marL="285750" indent="-285750">
              <a:buFont typeface="Arial" panose="020B0604020202020204" pitchFamily="34" charset="0"/>
              <a:buChar char="•"/>
            </a:pPr>
            <a:r>
              <a:rPr lang="en-IN" dirty="0">
                <a:hlinkClick r:id="rId3"/>
              </a:rPr>
              <a:t>https://en.wikipedia.org/wiki/Online_banking</a:t>
            </a:r>
            <a:endParaRPr lang="en-IN" dirty="0"/>
          </a:p>
          <a:p>
            <a:pPr marL="285750" indent="-285750">
              <a:lnSpc>
                <a:spcPct val="150000"/>
              </a:lnSpc>
              <a:buFont typeface="Arial" panose="020B0604020202020204" pitchFamily="34" charset="0"/>
              <a:buChar char="•"/>
            </a:pPr>
            <a:r>
              <a:rPr lang="en-IN" dirty="0">
                <a:hlinkClick r:id="rId4"/>
              </a:rPr>
              <a:t>http://www.javatpoint.com/jsp-api</a:t>
            </a:r>
            <a:endParaRPr lang="en-IN" dirty="0"/>
          </a:p>
          <a:p>
            <a:pPr marL="285750" indent="-285750">
              <a:lnSpc>
                <a:spcPct val="150000"/>
              </a:lnSpc>
              <a:buFont typeface="Arial" panose="020B0604020202020204" pitchFamily="34" charset="0"/>
              <a:buChar char="•"/>
            </a:pPr>
            <a:r>
              <a:rPr lang="en-IN" dirty="0">
                <a:hlinkClick r:id="rId5"/>
              </a:rPr>
              <a:t>https://www.tutorialspoint.com/mysql/</a:t>
            </a:r>
            <a:endParaRPr lang="en-IN" dirty="0"/>
          </a:p>
          <a:p>
            <a:pPr marL="285750" indent="-285750">
              <a:lnSpc>
                <a:spcPct val="150000"/>
              </a:lnSpc>
              <a:buFont typeface="Arial" panose="020B0604020202020204" pitchFamily="34" charset="0"/>
              <a:buChar char="•"/>
            </a:pPr>
            <a:r>
              <a:rPr lang="en-IN" dirty="0">
                <a:hlinkClick r:id="rId6"/>
              </a:rPr>
              <a:t>https://en.wikipedia.org/wiki/Software_testing</a:t>
            </a:r>
            <a:endParaRPr lang="en-IN" dirty="0"/>
          </a:p>
          <a:p>
            <a:pPr>
              <a:lnSpc>
                <a:spcPct val="150000"/>
              </a:lnSpc>
            </a:pPr>
            <a:endParaRPr lang="en-IN" dirty="0"/>
          </a:p>
        </p:txBody>
      </p:sp>
    </p:spTree>
    <p:extLst>
      <p:ext uri="{BB962C8B-B14F-4D97-AF65-F5344CB8AC3E}">
        <p14:creationId xmlns:p14="http://schemas.microsoft.com/office/powerpoint/2010/main" val="1733589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p:nvPr/>
        </p:nvSpPr>
        <p:spPr>
          <a:xfrm>
            <a:off x="0" y="0"/>
            <a:ext cx="9144000" cy="5143500"/>
          </a:xfrm>
          <a:prstGeom prst="rect">
            <a:avLst/>
          </a:prstGeom>
          <a:noFill/>
          <a:ln w="76200"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3600" dirty="0">
                <a:solidFill>
                  <a:schemeClr val="accent3"/>
                </a:solidFill>
                <a:latin typeface="Oswald"/>
                <a:ea typeface="Oswald"/>
                <a:cs typeface="Oswald"/>
                <a:sym typeface="Oswald"/>
              </a:rPr>
              <a:t>     </a:t>
            </a:r>
          </a:p>
          <a:p>
            <a:pPr lvl="0" algn="ctr" rtl="0">
              <a:lnSpc>
                <a:spcPct val="115000"/>
              </a:lnSpc>
              <a:spcBef>
                <a:spcPts val="0"/>
              </a:spcBef>
              <a:buNone/>
            </a:pPr>
            <a:r>
              <a:rPr lang="en" sz="3600" dirty="0">
                <a:solidFill>
                  <a:schemeClr val="accent3"/>
                </a:solidFill>
                <a:latin typeface="Times New Roman" panose="02020603050405020304" pitchFamily="18" charset="0"/>
                <a:ea typeface="Oswald"/>
                <a:cs typeface="Times New Roman" panose="02020603050405020304" pitchFamily="18" charset="0"/>
                <a:sym typeface="Oswald"/>
              </a:rPr>
              <a:t>     </a:t>
            </a:r>
          </a:p>
          <a:p>
            <a:pPr lvl="0" algn="ctr" rtl="0">
              <a:lnSpc>
                <a:spcPct val="115000"/>
              </a:lnSpc>
              <a:spcBef>
                <a:spcPts val="0"/>
              </a:spcBef>
              <a:buNone/>
            </a:pPr>
            <a:endParaRPr lang="en" sz="3600" dirty="0">
              <a:solidFill>
                <a:schemeClr val="accent3"/>
              </a:solidFill>
              <a:latin typeface="Times New Roman" panose="02020603050405020304" pitchFamily="18" charset="0"/>
              <a:ea typeface="Alfa Slab One"/>
              <a:cs typeface="Times New Roman" panose="02020603050405020304" pitchFamily="18" charset="0"/>
              <a:sym typeface="Oswald"/>
            </a:endParaRPr>
          </a:p>
          <a:p>
            <a:pPr lvl="0" algn="ctr" rtl="0">
              <a:lnSpc>
                <a:spcPct val="115000"/>
              </a:lnSpc>
              <a:spcBef>
                <a:spcPts val="0"/>
              </a:spcBef>
              <a:buNone/>
            </a:pPr>
            <a:r>
              <a:rPr lang="en" sz="5400" dirty="0">
                <a:solidFill>
                  <a:srgbClr val="FF0000"/>
                </a:solidFill>
                <a:latin typeface="Times New Roman" panose="02020603050405020304" pitchFamily="18" charset="0"/>
                <a:ea typeface="Alfa Slab One"/>
                <a:cs typeface="Times New Roman" panose="02020603050405020304" pitchFamily="18" charset="0"/>
                <a:sym typeface="Alfa Slab One"/>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73"/>
        <p:cNvGrpSpPr/>
        <p:nvPr/>
      </p:nvGrpSpPr>
      <p:grpSpPr>
        <a:xfrm>
          <a:off x="0" y="0"/>
          <a:ext cx="0" cy="0"/>
          <a:chOff x="0" y="0"/>
          <a:chExt cx="0" cy="0"/>
        </a:xfrm>
      </p:grpSpPr>
      <p:sp>
        <p:nvSpPr>
          <p:cNvPr id="74" name="Shape 74"/>
          <p:cNvSpPr txBox="1"/>
          <p:nvPr/>
        </p:nvSpPr>
        <p:spPr>
          <a:xfrm>
            <a:off x="2599200" y="109925"/>
            <a:ext cx="3945600" cy="506763"/>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3"/>
                </a:solidFill>
                <a:latin typeface="Alfa Slab One"/>
                <a:ea typeface="Alfa Slab One"/>
                <a:cs typeface="Alfa Slab One"/>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Existing System</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75" name="Shape 75"/>
          <p:cNvSpPr txBox="1"/>
          <p:nvPr/>
        </p:nvSpPr>
        <p:spPr>
          <a:xfrm>
            <a:off x="637450" y="824275"/>
            <a:ext cx="8176800" cy="4033500"/>
          </a:xfrm>
          <a:prstGeom prst="rect">
            <a:avLst/>
          </a:prstGeom>
          <a:noFill/>
          <a:ln>
            <a:noFill/>
          </a:ln>
        </p:spPr>
        <p:txBody>
          <a:bodyPr lIns="91425" tIns="91425" rIns="91425" bIns="91425" anchor="t" anchorCtr="0">
            <a:noAutofit/>
          </a:bodyPr>
          <a:lstStyle/>
          <a:p>
            <a:pPr lvl="0" algn="just" rtl="0">
              <a:lnSpc>
                <a:spcPct val="150000"/>
              </a:lnSpc>
              <a:spcBef>
                <a:spcPts val="0"/>
              </a:spcBef>
              <a:buNone/>
            </a:pPr>
            <a:r>
              <a:rPr lang="en" sz="1800" dirty="0">
                <a:latin typeface="Times New Roman" panose="02020603050405020304" pitchFamily="18" charset="0"/>
                <a:ea typeface="Ubuntu"/>
                <a:cs typeface="Times New Roman" panose="02020603050405020304" pitchFamily="18" charset="0"/>
                <a:sym typeface="Ubuntu"/>
              </a:rPr>
              <a:t>Before going to replace or planning for a new system it is essential to have thorough knowledge about the existing system along with estimation or determination of how computers can be best used to make its operations more effective. System analysis is a process of collecting and interpreting facts, diagnosing problems and using the information to recommend improvements to the system. Accumulation of information about the existing system is called System Study. Basically, system analysis is about understanding situation, not solving problems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79"/>
        <p:cNvGrpSpPr/>
        <p:nvPr/>
      </p:nvGrpSpPr>
      <p:grpSpPr>
        <a:xfrm>
          <a:off x="0" y="0"/>
          <a:ext cx="0" cy="0"/>
          <a:chOff x="0" y="0"/>
          <a:chExt cx="0" cy="0"/>
        </a:xfrm>
      </p:grpSpPr>
      <p:sp>
        <p:nvSpPr>
          <p:cNvPr id="80" name="Shape 80"/>
          <p:cNvSpPr txBox="1"/>
          <p:nvPr/>
        </p:nvSpPr>
        <p:spPr>
          <a:xfrm>
            <a:off x="1424763" y="109925"/>
            <a:ext cx="6453963" cy="581191"/>
          </a:xfrm>
          <a:prstGeom prst="rect">
            <a:avLst/>
          </a:prstGeom>
          <a:noFill/>
          <a:ln>
            <a:noFill/>
          </a:ln>
        </p:spPr>
        <p:txBody>
          <a:bodyPr lIns="91425" tIns="91425" rIns="91425" bIns="91425" anchor="t" anchorCtr="0">
            <a:noAutofit/>
          </a:bodyPr>
          <a:lstStyle/>
          <a:p>
            <a:pPr lvl="0" algn="ctr" rtl="0">
              <a:spcBef>
                <a:spcPts val="0"/>
              </a:spcBef>
              <a:buNone/>
            </a:pPr>
            <a:r>
              <a:rPr lang="en" sz="2400" dirty="0">
                <a:solidFill>
                  <a:schemeClr val="accent3"/>
                </a:solidFill>
                <a:latin typeface="Times New Roman" panose="02020603050405020304" pitchFamily="18" charset="0"/>
                <a:ea typeface="Alfa Slab One"/>
                <a:cs typeface="Times New Roman" panose="02020603050405020304" pitchFamily="18" charset="0"/>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Existing System</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81" name="Shape 81"/>
          <p:cNvSpPr txBox="1"/>
          <p:nvPr/>
        </p:nvSpPr>
        <p:spPr>
          <a:xfrm>
            <a:off x="659425" y="813300"/>
            <a:ext cx="8176800" cy="4033500"/>
          </a:xfrm>
          <a:prstGeom prst="rect">
            <a:avLst/>
          </a:prstGeom>
          <a:noFill/>
          <a:ln>
            <a:noFill/>
          </a:ln>
        </p:spPr>
        <p:txBody>
          <a:bodyPr lIns="91425" tIns="91425" rIns="91425" bIns="91425" anchor="t" anchorCtr="0">
            <a:noAutofit/>
          </a:bodyPr>
          <a:lstStyle/>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Lack of Security.</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Lots of PaperWork.</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Lacking Efficiency.</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No Self-User Creation.</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Less Services Provided.</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Profile Editing is time Consuming.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85"/>
        <p:cNvGrpSpPr/>
        <p:nvPr/>
      </p:nvGrpSpPr>
      <p:grpSpPr>
        <a:xfrm>
          <a:off x="0" y="0"/>
          <a:ext cx="0" cy="0"/>
          <a:chOff x="0" y="0"/>
          <a:chExt cx="0" cy="0"/>
        </a:xfrm>
      </p:grpSpPr>
      <p:sp>
        <p:nvSpPr>
          <p:cNvPr id="86" name="Shape 86"/>
          <p:cNvSpPr txBox="1"/>
          <p:nvPr/>
        </p:nvSpPr>
        <p:spPr>
          <a:xfrm>
            <a:off x="0" y="265814"/>
            <a:ext cx="9143999" cy="547486"/>
          </a:xfrm>
          <a:prstGeom prst="rect">
            <a:avLst/>
          </a:prstGeom>
          <a:noFill/>
          <a:ln>
            <a:noFill/>
          </a:ln>
        </p:spPr>
        <p:txBody>
          <a:bodyPr lIns="91425" tIns="91425" rIns="91425" bIns="91425" anchor="t" anchorCtr="0">
            <a:noAutofit/>
          </a:bodyPr>
          <a:lstStyle/>
          <a:p>
            <a:pPr lvl="0" algn="ctr" rtl="0">
              <a:spcBef>
                <a:spcPts val="0"/>
              </a:spcBef>
              <a:buNone/>
            </a:pP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         Proposed System</a:t>
            </a:r>
          </a:p>
          <a:p>
            <a:pPr lvl="0" rtl="0">
              <a:spcBef>
                <a:spcPts val="0"/>
              </a:spcBef>
              <a:buNone/>
            </a:pPr>
            <a:endParaRPr sz="2400" dirty="0">
              <a:solidFill>
                <a:srgbClr val="FF0000"/>
              </a:solidFill>
              <a:latin typeface="Times New Roman" panose="02020603050405020304" pitchFamily="18" charset="0"/>
              <a:ea typeface="Alfa Slab One"/>
              <a:cs typeface="Times New Roman" panose="02020603050405020304" pitchFamily="18" charset="0"/>
              <a:sym typeface="Alfa Slab One"/>
            </a:endParaRPr>
          </a:p>
          <a:p>
            <a:pPr lvl="0" rtl="0">
              <a:spcBef>
                <a:spcPts val="0"/>
              </a:spcBef>
              <a:buNone/>
            </a:pPr>
            <a:endParaRPr sz="2400" dirty="0">
              <a:solidFill>
                <a:srgbClr val="FF0000"/>
              </a:solidFill>
              <a:latin typeface="Times New Roman" panose="02020603050405020304" pitchFamily="18" charset="0"/>
              <a:ea typeface="Alfa Slab One"/>
              <a:cs typeface="Times New Roman" panose="02020603050405020304" pitchFamily="18" charset="0"/>
              <a:sym typeface="Alfa Slab One"/>
            </a:endParaRPr>
          </a:p>
        </p:txBody>
      </p:sp>
      <p:sp>
        <p:nvSpPr>
          <p:cNvPr id="87" name="Shape 87"/>
          <p:cNvSpPr txBox="1"/>
          <p:nvPr/>
        </p:nvSpPr>
        <p:spPr>
          <a:xfrm>
            <a:off x="659425" y="813300"/>
            <a:ext cx="8176800" cy="4033500"/>
          </a:xfrm>
          <a:prstGeom prst="rect">
            <a:avLst/>
          </a:prstGeom>
          <a:noFill/>
          <a:ln>
            <a:noFill/>
          </a:ln>
        </p:spPr>
        <p:txBody>
          <a:bodyPr lIns="91425" tIns="91425" rIns="91425" bIns="91425" anchor="t" anchorCtr="0">
            <a:noAutofit/>
          </a:bodyPr>
          <a:lstStyle/>
          <a:p>
            <a:pPr lvl="0" algn="just" rtl="0">
              <a:lnSpc>
                <a:spcPct val="150000"/>
              </a:lnSpc>
              <a:spcBef>
                <a:spcPts val="0"/>
              </a:spcBef>
              <a:buNone/>
            </a:pPr>
            <a:r>
              <a:rPr lang="en" sz="1800" dirty="0">
                <a:latin typeface="Times New Roman" panose="02020603050405020304" pitchFamily="18" charset="0"/>
                <a:ea typeface="Ubuntu"/>
                <a:cs typeface="Times New Roman" panose="02020603050405020304" pitchFamily="18" charset="0"/>
                <a:sym typeface="Ubuntu"/>
              </a:rPr>
              <a:t>Understanding the problems &amp; missing features of the existing system we have proposed a new system which implements the features missing in existing system  &amp; improving the efficiency of the existing system. </a:t>
            </a:r>
            <a:r>
              <a:rPr lang="en" sz="1800" dirty="0">
                <a:highlight>
                  <a:srgbClr val="FFFFFF"/>
                </a:highlight>
                <a:latin typeface="Times New Roman" panose="02020603050405020304" pitchFamily="18" charset="0"/>
                <a:ea typeface="Ubuntu"/>
                <a:cs typeface="Times New Roman" panose="02020603050405020304" pitchFamily="18" charset="0"/>
                <a:sym typeface="Ubuntu"/>
              </a:rPr>
              <a:t>The system requires very low system resources and the system will work in almost all configurations.</a:t>
            </a:r>
            <a:r>
              <a:rPr lang="en" sz="1800" dirty="0">
                <a:latin typeface="Times New Roman" panose="02020603050405020304" pitchFamily="18" charset="0"/>
                <a:ea typeface="Ubuntu"/>
                <a:cs typeface="Times New Roman" panose="02020603050405020304" pitchFamily="18" charset="0"/>
                <a:sym typeface="Ubuntu"/>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91"/>
        <p:cNvGrpSpPr/>
        <p:nvPr/>
      </p:nvGrpSpPr>
      <p:grpSpPr>
        <a:xfrm>
          <a:off x="0" y="0"/>
          <a:ext cx="0" cy="0"/>
          <a:chOff x="0" y="0"/>
          <a:chExt cx="0" cy="0"/>
        </a:xfrm>
      </p:grpSpPr>
      <p:sp>
        <p:nvSpPr>
          <p:cNvPr id="92" name="Shape 92"/>
          <p:cNvSpPr txBox="1"/>
          <p:nvPr/>
        </p:nvSpPr>
        <p:spPr>
          <a:xfrm>
            <a:off x="0" y="255181"/>
            <a:ext cx="9144000" cy="656944"/>
          </a:xfrm>
          <a:prstGeom prst="rect">
            <a:avLst/>
          </a:prstGeom>
          <a:noFill/>
          <a:ln>
            <a:noFill/>
          </a:ln>
        </p:spPr>
        <p:txBody>
          <a:bodyPr lIns="91425" tIns="91425" rIns="91425" bIns="91425" anchor="t" anchorCtr="0">
            <a:noAutofit/>
          </a:bodyPr>
          <a:lstStyle/>
          <a:p>
            <a:pPr lvl="0" algn="ctr" rtl="0">
              <a:spcBef>
                <a:spcPts val="0"/>
              </a:spcBef>
              <a:buNone/>
            </a:pPr>
            <a:r>
              <a:rPr lang="en" sz="2400" dirty="0">
                <a:solidFill>
                  <a:schemeClr val="accent3"/>
                </a:solidFill>
                <a:latin typeface="Alfa Slab One"/>
                <a:ea typeface="Alfa Slab One"/>
                <a:cs typeface="Alfa Slab One"/>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Proposed System</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93" name="Shape 93"/>
          <p:cNvSpPr txBox="1"/>
          <p:nvPr/>
        </p:nvSpPr>
        <p:spPr>
          <a:xfrm>
            <a:off x="483600" y="912125"/>
            <a:ext cx="8176800" cy="4138340"/>
          </a:xfrm>
          <a:prstGeom prst="rect">
            <a:avLst/>
          </a:prstGeom>
          <a:noFill/>
          <a:ln>
            <a:noFill/>
          </a:ln>
        </p:spPr>
        <p:txBody>
          <a:bodyPr lIns="91425" tIns="91425" rIns="91425" bIns="91425" anchor="t" anchorCtr="0">
            <a:noAutofit/>
          </a:bodyPr>
          <a:lstStyle/>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Increased level of Security by Providing Previous Logged in System IP Address.</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SSL Protocol Used</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One Way Encryption Using SHA-256.</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Transaction History ( Long Period ).</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Increased level of Efficiency by Coding Concerns.</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Self-User Creation.</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Transaction Service.</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Cheque Book/Loan Request.</a:t>
            </a:r>
          </a:p>
          <a:p>
            <a:pPr marL="457200" lvl="0" indent="-342900" algn="just" rtl="0">
              <a:lnSpc>
                <a:spcPct val="150000"/>
              </a:lnSpc>
              <a:spcBef>
                <a:spcPts val="0"/>
              </a:spcBef>
              <a:buSzPct val="100000"/>
              <a:buFont typeface="Ubuntu"/>
              <a:buChar char="●"/>
            </a:pPr>
            <a:r>
              <a:rPr lang="en" sz="1800" dirty="0">
                <a:latin typeface="Times New Roman" panose="02020603050405020304" pitchFamily="18" charset="0"/>
                <a:ea typeface="Ubuntu"/>
                <a:cs typeface="Times New Roman" panose="02020603050405020304" pitchFamily="18" charset="0"/>
                <a:sym typeface="Ubuntu"/>
              </a:rPr>
              <a:t>Profile Edit.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p:nvPr/>
        </p:nvSpPr>
        <p:spPr>
          <a:xfrm>
            <a:off x="2646000" y="0"/>
            <a:ext cx="3852000" cy="8022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             </a:t>
            </a:r>
            <a:r>
              <a:rPr lang="en" sz="2400" b="1" dirty="0">
                <a:solidFill>
                  <a:srgbClr val="FF0000"/>
                </a:solidFill>
                <a:latin typeface="Times New Roman" panose="02020603050405020304" pitchFamily="18" charset="0"/>
                <a:ea typeface="Alfa Slab One"/>
                <a:cs typeface="Times New Roman" panose="02020603050405020304" pitchFamily="18" charset="0"/>
                <a:sym typeface="Alfa Slab One"/>
              </a:rPr>
              <a:t>Architecture</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99" name="Shape 99"/>
          <p:cNvSpPr/>
          <p:nvPr/>
        </p:nvSpPr>
        <p:spPr>
          <a:xfrm>
            <a:off x="-21975" y="423075"/>
            <a:ext cx="9144000" cy="50886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164850" y="884675"/>
            <a:ext cx="18507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dirty="0">
                <a:solidFill>
                  <a:srgbClr val="FF0000"/>
                </a:solidFill>
                <a:latin typeface="Ubuntu"/>
                <a:ea typeface="Ubuntu"/>
                <a:cs typeface="Ubuntu"/>
                <a:sym typeface="Ubuntu"/>
              </a:rPr>
              <a:t>Self-User Creation</a:t>
            </a:r>
          </a:p>
        </p:txBody>
      </p:sp>
      <p:sp>
        <p:nvSpPr>
          <p:cNvPr id="101" name="Shape 101"/>
          <p:cNvSpPr/>
          <p:nvPr/>
        </p:nvSpPr>
        <p:spPr>
          <a:xfrm>
            <a:off x="2307250" y="901125"/>
            <a:ext cx="43167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dirty="0">
                <a:solidFill>
                  <a:srgbClr val="FF0000"/>
                </a:solidFill>
                <a:latin typeface="Ubuntu"/>
                <a:ea typeface="Ubuntu"/>
                <a:cs typeface="Ubuntu"/>
                <a:sym typeface="Ubuntu"/>
              </a:rPr>
              <a:t>                              Validation</a:t>
            </a:r>
          </a:p>
        </p:txBody>
      </p:sp>
      <p:sp>
        <p:nvSpPr>
          <p:cNvPr id="102" name="Shape 102"/>
          <p:cNvSpPr/>
          <p:nvPr/>
        </p:nvSpPr>
        <p:spPr>
          <a:xfrm>
            <a:off x="6894550" y="873825"/>
            <a:ext cx="21396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dirty="0">
                <a:solidFill>
                  <a:srgbClr val="FF0000"/>
                </a:solidFill>
                <a:latin typeface="Ubuntu"/>
                <a:ea typeface="Ubuntu"/>
                <a:cs typeface="Ubuntu"/>
                <a:sym typeface="Ubuntu"/>
              </a:rPr>
              <a:t>    Account Activation</a:t>
            </a:r>
          </a:p>
        </p:txBody>
      </p:sp>
      <p:cxnSp>
        <p:nvCxnSpPr>
          <p:cNvPr id="103" name="Shape 103"/>
          <p:cNvCxnSpPr/>
          <p:nvPr/>
        </p:nvCxnSpPr>
        <p:spPr>
          <a:xfrm>
            <a:off x="21975" y="1582625"/>
            <a:ext cx="9056100" cy="11100"/>
          </a:xfrm>
          <a:prstGeom prst="straightConnector1">
            <a:avLst/>
          </a:prstGeom>
          <a:noFill/>
          <a:ln w="9525" cap="flat" cmpd="sng">
            <a:solidFill>
              <a:schemeClr val="accent3"/>
            </a:solidFill>
            <a:prstDash val="solid"/>
            <a:round/>
            <a:headEnd type="none" w="lg" len="lg"/>
            <a:tailEnd type="none" w="lg" len="lg"/>
          </a:ln>
        </p:spPr>
      </p:cxnSp>
      <p:sp>
        <p:nvSpPr>
          <p:cNvPr id="104" name="Shape 104"/>
          <p:cNvSpPr/>
          <p:nvPr/>
        </p:nvSpPr>
        <p:spPr>
          <a:xfrm>
            <a:off x="164850" y="1709075"/>
            <a:ext cx="18507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dirty="0">
                <a:solidFill>
                  <a:srgbClr val="FF0000"/>
                </a:solidFill>
                <a:latin typeface="Ubuntu"/>
                <a:ea typeface="Ubuntu"/>
                <a:cs typeface="Ubuntu"/>
                <a:sym typeface="Ubuntu"/>
              </a:rPr>
              <a:t>        Login</a:t>
            </a:r>
          </a:p>
        </p:txBody>
      </p:sp>
      <p:sp>
        <p:nvSpPr>
          <p:cNvPr id="105" name="Shape 105"/>
          <p:cNvSpPr/>
          <p:nvPr/>
        </p:nvSpPr>
        <p:spPr>
          <a:xfrm>
            <a:off x="2307250" y="1731250"/>
            <a:ext cx="67269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dirty="0">
                <a:solidFill>
                  <a:srgbClr val="FF0000"/>
                </a:solidFill>
                <a:latin typeface="Ubuntu"/>
                <a:ea typeface="Ubuntu"/>
                <a:cs typeface="Ubuntu"/>
                <a:sym typeface="Ubuntu"/>
              </a:rPr>
              <a:t>                                            Authentication</a:t>
            </a:r>
          </a:p>
        </p:txBody>
      </p:sp>
      <p:sp>
        <p:nvSpPr>
          <p:cNvPr id="106" name="Shape 106"/>
          <p:cNvSpPr/>
          <p:nvPr/>
        </p:nvSpPr>
        <p:spPr>
          <a:xfrm>
            <a:off x="164850" y="2676075"/>
            <a:ext cx="18507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0" rtl="0">
              <a:spcBef>
                <a:spcPts val="0"/>
              </a:spcBef>
              <a:buNone/>
            </a:pPr>
            <a:r>
              <a:rPr lang="en" b="1" dirty="0">
                <a:solidFill>
                  <a:srgbClr val="FF0000"/>
                </a:solidFill>
                <a:latin typeface="Ubuntu"/>
                <a:ea typeface="Ubuntu"/>
                <a:cs typeface="Ubuntu"/>
                <a:sym typeface="Ubuntu"/>
              </a:rPr>
              <a:t>View</a:t>
            </a:r>
          </a:p>
          <a:p>
            <a:pPr marL="0" lvl="0" indent="0" rtl="0">
              <a:spcBef>
                <a:spcPts val="0"/>
              </a:spcBef>
              <a:buNone/>
            </a:pPr>
            <a:r>
              <a:rPr lang="en" b="1" dirty="0">
                <a:solidFill>
                  <a:srgbClr val="FF0000"/>
                </a:solidFill>
                <a:latin typeface="Ubuntu"/>
                <a:ea typeface="Ubuntu"/>
                <a:cs typeface="Ubuntu"/>
                <a:sym typeface="Ubuntu"/>
              </a:rPr>
              <a:t>     Transaction</a:t>
            </a:r>
          </a:p>
        </p:txBody>
      </p:sp>
      <p:sp>
        <p:nvSpPr>
          <p:cNvPr id="107" name="Shape 107"/>
          <p:cNvSpPr/>
          <p:nvPr/>
        </p:nvSpPr>
        <p:spPr>
          <a:xfrm>
            <a:off x="6956925" y="2676075"/>
            <a:ext cx="20772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solidFill>
                  <a:srgbClr val="FF0000"/>
                </a:solidFill>
                <a:latin typeface="Ubuntu"/>
                <a:ea typeface="Ubuntu"/>
                <a:cs typeface="Ubuntu"/>
                <a:sym typeface="Ubuntu"/>
              </a:rPr>
              <a:t>    Profile Edit</a:t>
            </a:r>
          </a:p>
        </p:txBody>
      </p:sp>
      <p:sp>
        <p:nvSpPr>
          <p:cNvPr id="108" name="Shape 108"/>
          <p:cNvSpPr/>
          <p:nvPr/>
        </p:nvSpPr>
        <p:spPr>
          <a:xfrm>
            <a:off x="4550700" y="2676075"/>
            <a:ext cx="2139600" cy="582600"/>
          </a:xfrm>
          <a:prstGeom prst="rect">
            <a:avLst/>
          </a:prstGeom>
          <a:solidFill>
            <a:schemeClr val="lt1"/>
          </a:solidFill>
          <a:ln w="9525" cap="flat" cmpd="sng">
            <a:solidFill>
              <a:schemeClr val="accent3"/>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solidFill>
                  <a:srgbClr val="FF0000"/>
                </a:solidFill>
                <a:latin typeface="Ubuntu"/>
                <a:ea typeface="Ubuntu"/>
                <a:cs typeface="Ubuntu"/>
                <a:sym typeface="Ubuntu"/>
              </a:rPr>
              <a:t>       Loan Request</a:t>
            </a:r>
          </a:p>
        </p:txBody>
      </p:sp>
      <p:sp>
        <p:nvSpPr>
          <p:cNvPr id="109" name="Shape 109"/>
          <p:cNvSpPr/>
          <p:nvPr/>
        </p:nvSpPr>
        <p:spPr>
          <a:xfrm>
            <a:off x="2307250" y="2655300"/>
            <a:ext cx="19965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solidFill>
                  <a:schemeClr val="accent3"/>
                </a:solidFill>
                <a:latin typeface="Ubuntu"/>
                <a:ea typeface="Ubuntu"/>
                <a:cs typeface="Ubuntu"/>
                <a:sym typeface="Ubuntu"/>
              </a:rPr>
              <a:t>      </a:t>
            </a:r>
            <a:r>
              <a:rPr lang="en" b="1" dirty="0">
                <a:solidFill>
                  <a:srgbClr val="FF0000"/>
                </a:solidFill>
                <a:latin typeface="Ubuntu"/>
                <a:ea typeface="Ubuntu"/>
                <a:cs typeface="Ubuntu"/>
                <a:sym typeface="Ubuntu"/>
              </a:rPr>
              <a:t>Cheque Book                             	 Request</a:t>
            </a:r>
          </a:p>
        </p:txBody>
      </p:sp>
      <p:sp>
        <p:nvSpPr>
          <p:cNvPr id="110" name="Shape 110"/>
          <p:cNvSpPr/>
          <p:nvPr/>
        </p:nvSpPr>
        <p:spPr>
          <a:xfrm>
            <a:off x="164850" y="3432975"/>
            <a:ext cx="8841900" cy="802200"/>
          </a:xfrm>
          <a:prstGeom prst="rect">
            <a:avLst/>
          </a:prstGeom>
          <a:solidFill>
            <a:schemeClr val="lt1"/>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2743200" lvl="0" indent="457200">
              <a:spcBef>
                <a:spcPts val="0"/>
              </a:spcBef>
              <a:buNone/>
            </a:pPr>
            <a:r>
              <a:rPr lang="en" b="1" dirty="0">
                <a:solidFill>
                  <a:srgbClr val="FF0000"/>
                </a:solidFill>
                <a:latin typeface="Ubuntu"/>
                <a:ea typeface="Ubuntu"/>
                <a:cs typeface="Ubuntu"/>
                <a:sym typeface="Ubuntu"/>
              </a:rPr>
              <a:t>Transaction/Transfer Services</a:t>
            </a:r>
          </a:p>
        </p:txBody>
      </p:sp>
      <p:sp>
        <p:nvSpPr>
          <p:cNvPr id="111" name="Shape 111"/>
          <p:cNvSpPr/>
          <p:nvPr/>
        </p:nvSpPr>
        <p:spPr>
          <a:xfrm>
            <a:off x="3693150" y="4409475"/>
            <a:ext cx="1757700" cy="582600"/>
          </a:xfrm>
          <a:prstGeom prst="rect">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solidFill>
                  <a:srgbClr val="FF0000"/>
                </a:solidFill>
                <a:latin typeface="Ubuntu"/>
                <a:ea typeface="Ubuntu"/>
                <a:cs typeface="Ubuntu"/>
                <a:sym typeface="Ubuntu"/>
              </a:rPr>
              <a:t>       Logout</a:t>
            </a:r>
          </a:p>
        </p:txBody>
      </p:sp>
      <p:sp>
        <p:nvSpPr>
          <p:cNvPr id="112" name="Shape 112"/>
          <p:cNvSpPr/>
          <p:nvPr/>
        </p:nvSpPr>
        <p:spPr>
          <a:xfrm>
            <a:off x="2083550" y="901125"/>
            <a:ext cx="155700" cy="1815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6703900" y="956125"/>
            <a:ext cx="155700" cy="1815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084450" y="1255675"/>
            <a:ext cx="153900" cy="153900"/>
          </a:xfrm>
          <a:prstGeom prst="lef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6704800" y="1283175"/>
            <a:ext cx="153900" cy="153900"/>
          </a:xfrm>
          <a:prstGeom prst="lef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083550" y="1766775"/>
            <a:ext cx="155700" cy="1815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084450" y="2121325"/>
            <a:ext cx="153900" cy="153900"/>
          </a:xfrm>
          <a:prstGeom prst="lef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71400" y="2537825"/>
            <a:ext cx="9001200" cy="1775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2646000" y="2294162"/>
            <a:ext cx="219900" cy="153900"/>
          </a:xfrm>
          <a:prstGeom prst="up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646000" y="3258487"/>
            <a:ext cx="219900" cy="153900"/>
          </a:xfrm>
          <a:prstGeom prst="up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5088375" y="2299337"/>
            <a:ext cx="219900" cy="153900"/>
          </a:xfrm>
          <a:prstGeom prst="downArrow">
            <a:avLst>
              <a:gd name="adj1" fmla="val 50000"/>
              <a:gd name="adj2" fmla="val 44639"/>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5132175" y="3268875"/>
            <a:ext cx="219900" cy="153900"/>
          </a:xfrm>
          <a:prstGeom prst="downArrow">
            <a:avLst>
              <a:gd name="adj1" fmla="val 50000"/>
              <a:gd name="adj2" fmla="val 45938"/>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3747750" y="4235162"/>
            <a:ext cx="219900" cy="153900"/>
          </a:xfrm>
          <a:prstGeom prst="up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4757025" y="4235175"/>
            <a:ext cx="219900" cy="153900"/>
          </a:xfrm>
          <a:prstGeom prst="downArrow">
            <a:avLst>
              <a:gd name="adj1" fmla="val 50000"/>
              <a:gd name="adj2" fmla="val 45938"/>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28"/>
        <p:cNvGrpSpPr/>
        <p:nvPr/>
      </p:nvGrpSpPr>
      <p:grpSpPr>
        <a:xfrm>
          <a:off x="0" y="0"/>
          <a:ext cx="0" cy="0"/>
          <a:chOff x="0" y="0"/>
          <a:chExt cx="0" cy="0"/>
        </a:xfrm>
      </p:grpSpPr>
      <p:sp>
        <p:nvSpPr>
          <p:cNvPr id="129" name="Shape 129"/>
          <p:cNvSpPr txBox="1"/>
          <p:nvPr/>
        </p:nvSpPr>
        <p:spPr>
          <a:xfrm>
            <a:off x="2599200" y="109925"/>
            <a:ext cx="3945600" cy="8022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3"/>
                </a:solidFill>
                <a:latin typeface="Alfa Slab One"/>
                <a:ea typeface="Alfa Slab One"/>
                <a:cs typeface="Alfa Slab One"/>
                <a:sym typeface="Alfa Slab One"/>
              </a:rPr>
              <a:t>                </a:t>
            </a:r>
            <a:r>
              <a:rPr lang="en" sz="2400" dirty="0">
                <a:solidFill>
                  <a:srgbClr val="FF0000"/>
                </a:solidFill>
                <a:latin typeface="Times New Roman" panose="02020603050405020304" pitchFamily="18" charset="0"/>
                <a:ea typeface="Alfa Slab One"/>
                <a:cs typeface="Times New Roman" panose="02020603050405020304" pitchFamily="18" charset="0"/>
                <a:sym typeface="Alfa Slab One"/>
              </a:rPr>
              <a:t>Modules</a:t>
            </a:r>
          </a:p>
          <a:p>
            <a:pPr lvl="0" rtl="0">
              <a:spcBef>
                <a:spcPts val="0"/>
              </a:spcBef>
              <a:buNone/>
            </a:pPr>
            <a:endParaRPr sz="2400" dirty="0">
              <a:solidFill>
                <a:schemeClr val="accent3"/>
              </a:solidFill>
              <a:latin typeface="Alfa Slab One"/>
              <a:ea typeface="Alfa Slab One"/>
              <a:cs typeface="Alfa Slab One"/>
              <a:sym typeface="Alfa Slab One"/>
            </a:endParaRPr>
          </a:p>
          <a:p>
            <a:pPr lvl="0" rtl="0">
              <a:spcBef>
                <a:spcPts val="0"/>
              </a:spcBef>
              <a:buNone/>
            </a:pPr>
            <a:endParaRPr sz="2400" dirty="0">
              <a:solidFill>
                <a:schemeClr val="accent3"/>
              </a:solidFill>
              <a:latin typeface="Alfa Slab One"/>
              <a:ea typeface="Alfa Slab One"/>
              <a:cs typeface="Alfa Slab One"/>
              <a:sym typeface="Alfa Slab One"/>
            </a:endParaRPr>
          </a:p>
        </p:txBody>
      </p:sp>
      <p:sp>
        <p:nvSpPr>
          <p:cNvPr id="130" name="Shape 130"/>
          <p:cNvSpPr txBox="1"/>
          <p:nvPr/>
        </p:nvSpPr>
        <p:spPr>
          <a:xfrm>
            <a:off x="659425" y="813300"/>
            <a:ext cx="8176800" cy="40335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Account Summary</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Transaction Activity Report</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Fund Transfer</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Check Request</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Loan Request</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Edit Profile</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Change Password</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Login</a:t>
            </a:r>
          </a:p>
          <a:p>
            <a:pPr marL="457200" lvl="0" indent="-342900" rtl="0">
              <a:lnSpc>
                <a:spcPct val="150000"/>
              </a:lnSpc>
              <a:spcBef>
                <a:spcPts val="0"/>
              </a:spcBef>
              <a:buSzPct val="100000"/>
              <a:buFont typeface="Ubuntu"/>
              <a:buChar char="●"/>
            </a:pPr>
            <a:r>
              <a:rPr lang="en" sz="1800" dirty="0">
                <a:highlight>
                  <a:srgbClr val="FFFFFF"/>
                </a:highlight>
                <a:latin typeface="Times New Roman" panose="02020603050405020304" pitchFamily="18" charset="0"/>
                <a:ea typeface="Ubuntu"/>
                <a:cs typeface="Times New Roman" panose="02020603050405020304" pitchFamily="18" charset="0"/>
                <a:sym typeface="Ubuntu"/>
              </a:rPr>
              <a:t>Self-User Creation</a:t>
            </a:r>
          </a:p>
          <a:p>
            <a:pPr lvl="0" rtl="0">
              <a:lnSpc>
                <a:spcPct val="150000"/>
              </a:lnSpc>
              <a:spcBef>
                <a:spcPts val="0"/>
              </a:spcBef>
              <a:buNone/>
            </a:pPr>
            <a:endParaRPr sz="1050" dirty="0">
              <a:highlight>
                <a:srgbClr val="FFFFFF"/>
              </a:highlight>
            </a:endParaRPr>
          </a:p>
          <a:p>
            <a:pPr lvl="0" algn="just" rtl="0">
              <a:lnSpc>
                <a:spcPct val="150000"/>
              </a:lnSpc>
              <a:spcBef>
                <a:spcPts val="0"/>
              </a:spcBef>
              <a:buNone/>
            </a:pPr>
            <a:endParaRPr sz="1800" dirty="0">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TM10001103[[fn=Headlines]]</Template>
  <TotalTime>109</TotalTime>
  <Words>922</Words>
  <Application>Microsoft Office PowerPoint</Application>
  <PresentationFormat>On-screen Show (16:9)</PresentationFormat>
  <Paragraphs>154</Paragraphs>
  <Slides>35</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Oswald</vt:lpstr>
      <vt:lpstr>Proxima Nova</vt:lpstr>
      <vt:lpstr>Ubuntu</vt:lpstr>
      <vt:lpstr>Corbel</vt:lpstr>
      <vt:lpstr>Lato</vt:lpstr>
      <vt:lpstr>Arial</vt:lpstr>
      <vt:lpstr>Algerian</vt:lpstr>
      <vt:lpstr>Alfa Slab One</vt:lpstr>
      <vt:lpstr>Times New Roman</vt:lpstr>
      <vt:lpstr>Century Schoolbook</vt:lpstr>
      <vt:lpstr>Headlines</vt:lpstr>
      <vt:lpstr>E-Banking</vt:lpstr>
      <vt:lpstr>E-Banking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E-Banking</dc:title>
  <cp:lastModifiedBy>Anek Jain</cp:lastModifiedBy>
  <cp:revision>32</cp:revision>
  <dcterms:modified xsi:type="dcterms:W3CDTF">2017-01-08T17:51:40Z</dcterms:modified>
</cp:coreProperties>
</file>